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7">
  <p:sldMasterIdLst>
    <p:sldMasterId id="2147483648" r:id="rId1"/>
  </p:sldMasterIdLst>
  <p:notesMasterIdLst>
    <p:notesMasterId r:id="rId26"/>
  </p:notesMasterIdLst>
  <p:sldIdLst>
    <p:sldId id="280" r:id="rId2"/>
    <p:sldId id="348" r:id="rId3"/>
    <p:sldId id="350" r:id="rId4"/>
    <p:sldId id="362" r:id="rId5"/>
    <p:sldId id="408" r:id="rId6"/>
    <p:sldId id="405" r:id="rId7"/>
    <p:sldId id="384" r:id="rId8"/>
    <p:sldId id="387" r:id="rId9"/>
    <p:sldId id="313" r:id="rId10"/>
    <p:sldId id="389" r:id="rId11"/>
    <p:sldId id="396" r:id="rId12"/>
    <p:sldId id="390" r:id="rId13"/>
    <p:sldId id="394" r:id="rId14"/>
    <p:sldId id="397" r:id="rId15"/>
    <p:sldId id="294" r:id="rId16"/>
    <p:sldId id="395" r:id="rId17"/>
    <p:sldId id="398" r:id="rId18"/>
    <p:sldId id="344" r:id="rId19"/>
    <p:sldId id="333" r:id="rId20"/>
    <p:sldId id="399" r:id="rId21"/>
    <p:sldId id="301" r:id="rId22"/>
    <p:sldId id="409" r:id="rId23"/>
    <p:sldId id="393" r:id="rId24"/>
    <p:sldId id="38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61" autoAdjust="0"/>
    <p:restoredTop sz="91940" autoAdjust="0"/>
  </p:normalViewPr>
  <p:slideViewPr>
    <p:cSldViewPr>
      <p:cViewPr varScale="1">
        <p:scale>
          <a:sx n="44" d="100"/>
          <a:sy n="44" d="100"/>
        </p:scale>
        <p:origin x="1563"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96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UY"/>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74FC5-6FC1-4F33-AE5E-0CF1A6A473E9}" type="datetimeFigureOut">
              <a:rPr lang="es-UY" smtClean="0"/>
              <a:pPr/>
              <a:t>23/9/2024</a:t>
            </a:fld>
            <a:endParaRPr lang="es-UY"/>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UY"/>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UY"/>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871E2-523B-4113-9013-85AD4F8548F2}" type="slidenum">
              <a:rPr lang="es-UY" smtClean="0"/>
              <a:pPr/>
              <a:t>‹Nº›</a:t>
            </a:fld>
            <a:endParaRPr lang="es-UY"/>
          </a:p>
        </p:txBody>
      </p:sp>
    </p:spTree>
    <p:extLst>
      <p:ext uri="{BB962C8B-B14F-4D97-AF65-F5344CB8AC3E}">
        <p14:creationId xmlns:p14="http://schemas.microsoft.com/office/powerpoint/2010/main" val="27279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Había que poder sostener por las armas una decisión política de tal naturaleza.</a:t>
            </a:r>
            <a:r>
              <a:rPr lang="es-ES" sz="1200" b="0" i="0" u="none" strike="noStrike" baseline="0" dirty="0">
                <a:solidFill>
                  <a:srgbClr val="000000"/>
                </a:solidFill>
                <a:latin typeface="Times New Roman" panose="02020603050405020304" pitchFamily="18" charset="0"/>
              </a:rPr>
              <a:t> Según </a:t>
            </a:r>
            <a:r>
              <a:rPr lang="es-ES" sz="1200" b="0" i="0" u="none" strike="noStrike" baseline="0" dirty="0" err="1">
                <a:solidFill>
                  <a:srgbClr val="000000"/>
                </a:solidFill>
                <a:latin typeface="Times New Roman" panose="02020603050405020304" pitchFamily="18" charset="0"/>
              </a:rPr>
              <a:t>Anjel</a:t>
            </a:r>
            <a:r>
              <a:rPr lang="es-ES" sz="1200" b="0" i="0" u="none" strike="noStrike" baseline="0" dirty="0">
                <a:solidFill>
                  <a:srgbClr val="000000"/>
                </a:solidFill>
                <a:latin typeface="Times New Roman" panose="02020603050405020304" pitchFamily="18" charset="0"/>
              </a:rPr>
              <a:t> Justiniano Carranza “El pueblo, en estos casos, pone generalmente más sentimiento que pensamiento, más corazón que cerebro, contemplando la faz noble de la cuestión sin detenerse a meditar en los inconvenientes ni en la gravedad de la empresa”, en tanto que los hombres de estado, sobre cuya conciencia gravita la responsabilidad, proceden en forma opuesta”.</a:t>
            </a:r>
            <a:r>
              <a:rPr lang="es-ES" sz="900" b="0" i="0" u="none" strike="noStrike" baseline="0" dirty="0">
                <a:solidFill>
                  <a:srgbClr val="000000"/>
                </a:solidFill>
                <a:latin typeface="Times New Roman" panose="02020603050405020304" pitchFamily="18" charset="0"/>
              </a:rPr>
              <a:t>49 </a:t>
            </a:r>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4</a:t>
            </a:fld>
            <a:endParaRPr lang="es-UY"/>
          </a:p>
        </p:txBody>
      </p:sp>
    </p:spTree>
    <p:extLst>
      <p:ext uri="{BB962C8B-B14F-4D97-AF65-F5344CB8AC3E}">
        <p14:creationId xmlns:p14="http://schemas.microsoft.com/office/powerpoint/2010/main" val="145716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Había que poder sostener por las armas una decisión política de tal naturaleza.</a:t>
            </a:r>
            <a:r>
              <a:rPr lang="es-ES" sz="1200" b="0" i="0" u="none" strike="noStrike" baseline="0" dirty="0">
                <a:solidFill>
                  <a:srgbClr val="000000"/>
                </a:solidFill>
                <a:latin typeface="Times New Roman" panose="02020603050405020304" pitchFamily="18" charset="0"/>
              </a:rPr>
              <a:t> Según </a:t>
            </a:r>
            <a:r>
              <a:rPr lang="es-ES" sz="1200" b="0" i="0" u="none" strike="noStrike" baseline="0" dirty="0" err="1">
                <a:solidFill>
                  <a:srgbClr val="000000"/>
                </a:solidFill>
                <a:latin typeface="Times New Roman" panose="02020603050405020304" pitchFamily="18" charset="0"/>
              </a:rPr>
              <a:t>Anjel</a:t>
            </a:r>
            <a:r>
              <a:rPr lang="es-ES" sz="1200" b="0" i="0" u="none" strike="noStrike" baseline="0" dirty="0">
                <a:solidFill>
                  <a:srgbClr val="000000"/>
                </a:solidFill>
                <a:latin typeface="Times New Roman" panose="02020603050405020304" pitchFamily="18" charset="0"/>
              </a:rPr>
              <a:t> Justiniano Carranza “El pueblo, en estos casos, pone generalmente más sentimiento que pensamiento, más corazón que cerebro, contemplando la faz noble de la cuestión sin detenerse a meditar en los inconvenientes ni en la gravedad de la empresa”, en tanto que los hombres de estado, sobre cuya conciencia gravita la responsabilidad, proceden en forma opuesta”.</a:t>
            </a:r>
            <a:r>
              <a:rPr lang="es-ES" sz="900" b="0" i="0" u="none" strike="noStrike" baseline="0" dirty="0">
                <a:solidFill>
                  <a:srgbClr val="000000"/>
                </a:solidFill>
                <a:latin typeface="Times New Roman" panose="02020603050405020304" pitchFamily="18" charset="0"/>
              </a:rPr>
              <a:t>49 </a:t>
            </a:r>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5</a:t>
            </a:fld>
            <a:endParaRPr lang="es-UY"/>
          </a:p>
        </p:txBody>
      </p:sp>
    </p:spTree>
    <p:extLst>
      <p:ext uri="{BB962C8B-B14F-4D97-AF65-F5344CB8AC3E}">
        <p14:creationId xmlns:p14="http://schemas.microsoft.com/office/powerpoint/2010/main" val="315203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Explicar porque no fue un “sitio”</a:t>
            </a:r>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9</a:t>
            </a:fld>
            <a:endParaRPr lang="es-UY"/>
          </a:p>
        </p:txBody>
      </p:sp>
    </p:spTree>
    <p:extLst>
      <p:ext uri="{BB962C8B-B14F-4D97-AF65-F5344CB8AC3E}">
        <p14:creationId xmlns:p14="http://schemas.microsoft.com/office/powerpoint/2010/main" val="121648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Isidoro De María, </a:t>
            </a:r>
            <a:r>
              <a:rPr lang="es-ES" sz="1800" b="0" i="1" u="none" strike="noStrike" baseline="0" dirty="0">
                <a:solidFill>
                  <a:srgbClr val="000000"/>
                </a:solidFill>
                <a:latin typeface="Times New Roman" panose="02020603050405020304" pitchFamily="18" charset="0"/>
              </a:rPr>
              <a:t>Montevideo Antiguo. </a:t>
            </a:r>
            <a:r>
              <a:rPr lang="es-ES" sz="1800" b="0" i="0" u="none" strike="noStrike" baseline="0" dirty="0">
                <a:solidFill>
                  <a:srgbClr val="000000"/>
                </a:solidFill>
                <a:latin typeface="Times New Roman" panose="02020603050405020304" pitchFamily="18" charset="0"/>
              </a:rPr>
              <a:t>E. </a:t>
            </a:r>
            <a:r>
              <a:rPr lang="es-ES" sz="1800" b="0" i="0" u="none" strike="noStrike" baseline="0" dirty="0" err="1">
                <a:solidFill>
                  <a:srgbClr val="000000"/>
                </a:solidFill>
                <a:latin typeface="Times New Roman" panose="02020603050405020304" pitchFamily="18" charset="0"/>
              </a:rPr>
              <a:t>Brackenridge</a:t>
            </a:r>
            <a:r>
              <a:rPr lang="es-ES" sz="1800" b="0" i="0" u="none" strike="noStrike" baseline="0" dirty="0">
                <a:solidFill>
                  <a:srgbClr val="000000"/>
                </a:solidFill>
                <a:latin typeface="Times New Roman" panose="02020603050405020304" pitchFamily="18" charset="0"/>
              </a:rPr>
              <a:t>, citado en </a:t>
            </a:r>
            <a:r>
              <a:rPr lang="es-ES" sz="1800" b="0" i="1" u="none" strike="noStrike" baseline="0" dirty="0">
                <a:solidFill>
                  <a:srgbClr val="000000"/>
                </a:solidFill>
                <a:latin typeface="Times New Roman" panose="02020603050405020304" pitchFamily="18" charset="0"/>
              </a:rPr>
              <a:t>Montevideo visto por los viajeros </a:t>
            </a:r>
            <a:r>
              <a:rPr lang="es-ES" sz="1800" b="0" i="0" u="none" strike="noStrike" baseline="0" dirty="0">
                <a:solidFill>
                  <a:srgbClr val="000000"/>
                </a:solidFill>
                <a:latin typeface="Times New Roman" panose="02020603050405020304" pitchFamily="18" charset="0"/>
              </a:rPr>
              <a:t>Este texto extraído de la obra de Barrios Pintos “Montevideo visto por los viajeros”, nos da la pauta de cómo era la geografía en los alrededores de Montevideo.  Especie invasora los eucaliptus.</a:t>
            </a:r>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11</a:t>
            </a:fld>
            <a:endParaRPr lang="es-UY"/>
          </a:p>
        </p:txBody>
      </p:sp>
    </p:spTree>
    <p:extLst>
      <p:ext uri="{BB962C8B-B14F-4D97-AF65-F5344CB8AC3E}">
        <p14:creationId xmlns:p14="http://schemas.microsoft.com/office/powerpoint/2010/main" val="24198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157Carlos Montero Pérez, </a:t>
            </a:r>
            <a:r>
              <a:rPr lang="es-ES" sz="1800" b="0" i="1" u="none" strike="noStrike" baseline="0" dirty="0">
                <a:solidFill>
                  <a:srgbClr val="000000"/>
                </a:solidFill>
                <a:latin typeface="Times New Roman" panose="02020603050405020304" pitchFamily="18" charset="0"/>
              </a:rPr>
              <a:t>“La calle del 18 de julio”</a:t>
            </a:r>
            <a:r>
              <a:rPr lang="es-ES" sz="1800" b="0" i="0" u="none" strike="noStrike" baseline="0" dirty="0">
                <a:solidFill>
                  <a:srgbClr val="000000"/>
                </a:solidFill>
                <a:latin typeface="Times New Roman" panose="02020603050405020304" pitchFamily="18" charset="0"/>
              </a:rPr>
              <a:t>, Lámina XXV croquis de los caminos extramuros de Montevideo, arroyos y puntos principales de referencia señalando también la ubicación de la “zanja reyuna” según los datos de un plano que muestra la posición de los acantonamientos establecidos en mayo de 1826, El siglo ilustrado, Montevideo, 1942, p. 145. </a:t>
            </a:r>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12</a:t>
            </a:fld>
            <a:endParaRPr lang="es-UY"/>
          </a:p>
        </p:txBody>
      </p:sp>
    </p:spTree>
    <p:extLst>
      <p:ext uri="{BB962C8B-B14F-4D97-AF65-F5344CB8AC3E}">
        <p14:creationId xmlns:p14="http://schemas.microsoft.com/office/powerpoint/2010/main" val="3096493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baseline="0" dirty="0">
                <a:solidFill>
                  <a:srgbClr val="000000"/>
                </a:solidFill>
                <a:latin typeface="Times New Roman" panose="02020603050405020304" pitchFamily="18" charset="0"/>
              </a:rPr>
              <a:t>Isidoro De María, </a:t>
            </a:r>
            <a:r>
              <a:rPr lang="es-ES" sz="1200" b="0" i="1" u="none" strike="noStrike" baseline="0" dirty="0">
                <a:solidFill>
                  <a:srgbClr val="000000"/>
                </a:solidFill>
                <a:latin typeface="Times New Roman" panose="02020603050405020304" pitchFamily="18" charset="0"/>
              </a:rPr>
              <a:t>Montevideo Antiguo. </a:t>
            </a:r>
            <a:r>
              <a:rPr lang="es-ES" sz="1200" b="0" i="0" u="none" strike="noStrike" baseline="0" dirty="0">
                <a:solidFill>
                  <a:srgbClr val="000000"/>
                </a:solidFill>
                <a:latin typeface="Times New Roman" panose="02020603050405020304" pitchFamily="18" charset="0"/>
              </a:rPr>
              <a:t>E. </a:t>
            </a:r>
            <a:r>
              <a:rPr lang="es-ES" sz="1200" b="0" i="0" u="none" strike="noStrike" baseline="0" dirty="0" err="1">
                <a:solidFill>
                  <a:srgbClr val="000000"/>
                </a:solidFill>
                <a:latin typeface="Times New Roman" panose="02020603050405020304" pitchFamily="18" charset="0"/>
              </a:rPr>
              <a:t>Brackenridge</a:t>
            </a:r>
            <a:r>
              <a:rPr lang="es-ES" sz="1200" b="0" i="0" u="none" strike="noStrike" baseline="0" dirty="0">
                <a:solidFill>
                  <a:srgbClr val="000000"/>
                </a:solidFill>
                <a:latin typeface="Times New Roman" panose="02020603050405020304" pitchFamily="18" charset="0"/>
              </a:rPr>
              <a:t>, citado en </a:t>
            </a:r>
            <a:r>
              <a:rPr lang="es-ES" sz="1200" b="0" i="1" u="none" strike="noStrike" baseline="0" dirty="0">
                <a:solidFill>
                  <a:srgbClr val="000000"/>
                </a:solidFill>
                <a:latin typeface="Times New Roman" panose="02020603050405020304" pitchFamily="18" charset="0"/>
              </a:rPr>
              <a:t>Montevideo visto por los viajeros </a:t>
            </a:r>
            <a:r>
              <a:rPr lang="es-ES" sz="1200" b="0" i="0" u="none" strike="noStrike" baseline="0" dirty="0">
                <a:solidFill>
                  <a:srgbClr val="000000"/>
                </a:solidFill>
                <a:latin typeface="Times New Roman" panose="02020603050405020304" pitchFamily="18" charset="0"/>
              </a:rPr>
              <a:t>Este texto extraído de la obra de Barrios Pintos “Montevideo visto por los viajeros”, nos da la pauta de cómo era la geografía en los alrededores de Montevideo.  Especie invasora los eucaliptus.</a:t>
            </a:r>
            <a:endParaRPr lang="es-ES" dirty="0"/>
          </a:p>
          <a:p>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13</a:t>
            </a:fld>
            <a:endParaRPr lang="es-UY"/>
          </a:p>
        </p:txBody>
      </p:sp>
    </p:spTree>
    <p:extLst>
      <p:ext uri="{BB962C8B-B14F-4D97-AF65-F5344CB8AC3E}">
        <p14:creationId xmlns:p14="http://schemas.microsoft.com/office/powerpoint/2010/main" val="19431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000000"/>
                </a:solidFill>
                <a:latin typeface="Times New Roman" panose="02020603050405020304" pitchFamily="18" charset="0"/>
              </a:rPr>
              <a:t>Las fuerzas sitiadoras de Montevideo siempre fue-ron inferiores en cantidad a las sitiadas; “ se supone no son más de trescientos hombres, al mando de un jefe llamado Otorgués, apareciendo y desapareciendo como lobos de la llanura, y llenando su propósito con tanta eficacia como si su número subiera a cinco mil".186 </a:t>
            </a:r>
            <a:r>
              <a:rPr lang="es-ES" sz="1200" b="0" i="0" u="none" strike="noStrike" baseline="0" dirty="0">
                <a:solidFill>
                  <a:srgbClr val="000000"/>
                </a:solidFill>
              </a:rPr>
              <a:t>habilidad de organizarse muy flexiblemente, fraccionándose en </a:t>
            </a:r>
            <a:r>
              <a:rPr lang="es-ES" sz="1200" b="0" i="0" u="none" strike="noStrike" baseline="0" dirty="0" err="1">
                <a:solidFill>
                  <a:srgbClr val="000000"/>
                </a:solidFill>
              </a:rPr>
              <a:t>sub-unidades</a:t>
            </a:r>
            <a:r>
              <a:rPr lang="es-ES" sz="1200" b="0" i="0" u="none" strike="noStrike" baseline="0" dirty="0">
                <a:solidFill>
                  <a:srgbClr val="000000"/>
                </a:solidFill>
              </a:rPr>
              <a:t> pequeñas y </a:t>
            </a:r>
            <a:r>
              <a:rPr lang="es-ES" sz="1200" b="0" i="0" u="none" strike="noStrike" baseline="0" dirty="0" err="1">
                <a:solidFill>
                  <a:srgbClr val="000000"/>
                </a:solidFill>
              </a:rPr>
              <a:t>ági</a:t>
            </a:r>
            <a:r>
              <a:rPr lang="es-ES" sz="1200" b="0" i="0" u="none" strike="noStrike" baseline="0" dirty="0">
                <a:solidFill>
                  <a:srgbClr val="000000"/>
                </a:solidFill>
              </a:rPr>
              <a:t>-les, conformando los llamados campamentos volantes188 El efectivo sistema de vigilancia y comunicaciones instalado en Montevideo y Canelones, permitía anticipar los movimientos del enemigo, ya fueran de orden logístico o táctico.</a:t>
            </a:r>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14</a:t>
            </a:fld>
            <a:endParaRPr lang="es-UY"/>
          </a:p>
        </p:txBody>
      </p:sp>
    </p:spTree>
    <p:extLst>
      <p:ext uri="{BB962C8B-B14F-4D97-AF65-F5344CB8AC3E}">
        <p14:creationId xmlns:p14="http://schemas.microsoft.com/office/powerpoint/2010/main" val="297806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baseline="0" dirty="0">
                <a:solidFill>
                  <a:srgbClr val="000000"/>
                </a:solidFill>
                <a:latin typeface="Times New Roman" panose="02020603050405020304" pitchFamily="18" charset="0"/>
              </a:rPr>
              <a:t>Paulo de Queiroz Duarte </a:t>
            </a:r>
            <a:r>
              <a:rPr lang="pt-BR" sz="1800" b="0" i="1" u="none" strike="noStrike" baseline="0" dirty="0">
                <a:solidFill>
                  <a:srgbClr val="000000"/>
                </a:solidFill>
                <a:latin typeface="Times New Roman" panose="02020603050405020304" pitchFamily="18" charset="0"/>
              </a:rPr>
              <a:t>“</a:t>
            </a:r>
            <a:r>
              <a:rPr lang="pt-BR" sz="1800" b="0" i="1" u="none" strike="noStrike" baseline="0" dirty="0" err="1">
                <a:solidFill>
                  <a:srgbClr val="000000"/>
                </a:solidFill>
                <a:latin typeface="Times New Roman" panose="02020603050405020304" pitchFamily="18" charset="0"/>
              </a:rPr>
              <a:t>Lecor</a:t>
            </a:r>
            <a:r>
              <a:rPr lang="pt-BR" sz="1800" b="0" i="1" u="none" strike="noStrike" baseline="0" dirty="0">
                <a:solidFill>
                  <a:srgbClr val="000000"/>
                </a:solidFill>
                <a:latin typeface="Times New Roman" panose="02020603050405020304" pitchFamily="18" charset="0"/>
              </a:rPr>
              <a:t> e a Cisplatina 1816 – 1828 </a:t>
            </a:r>
            <a:r>
              <a:rPr lang="pt-BR" sz="1800" b="0" i="0"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descripción al detalle de las mismas se puede encontrar en la obra de Eduardo Acevedo Díaz “Grito de gloria”, El autor, utilizando un relato simbolista, destaca durante toda su obra la disparidad de los medios materiales y militares entre las tropas brasileñas y las orientales vislumbrando el enfrentamiento como una lucha desigual de proporciones bíblicas.</a:t>
            </a:r>
            <a:endParaRPr lang="pt-BR" sz="1800" b="0" i="0" u="none" strike="noStrike" baseline="0" dirty="0">
              <a:solidFill>
                <a:srgbClr val="000000"/>
              </a:solidFill>
              <a:latin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17</a:t>
            </a:fld>
            <a:endParaRPr lang="es-UY"/>
          </a:p>
        </p:txBody>
      </p:sp>
    </p:spTree>
    <p:extLst>
      <p:ext uri="{BB962C8B-B14F-4D97-AF65-F5344CB8AC3E}">
        <p14:creationId xmlns:p14="http://schemas.microsoft.com/office/powerpoint/2010/main" val="11677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baseline="0" dirty="0">
                <a:solidFill>
                  <a:srgbClr val="000000"/>
                </a:solidFill>
                <a:latin typeface="Times New Roman" panose="02020603050405020304" pitchFamily="18" charset="0"/>
              </a:rPr>
              <a:t>Paulo de Queiroz Duarte </a:t>
            </a:r>
            <a:r>
              <a:rPr lang="pt-BR" sz="1800" b="0" i="1" u="none" strike="noStrike" baseline="0" dirty="0">
                <a:solidFill>
                  <a:srgbClr val="000000"/>
                </a:solidFill>
                <a:latin typeface="Times New Roman" panose="02020603050405020304" pitchFamily="18" charset="0"/>
              </a:rPr>
              <a:t>“</a:t>
            </a:r>
            <a:r>
              <a:rPr lang="pt-BR" sz="1800" b="0" i="1" u="none" strike="noStrike" baseline="0" dirty="0" err="1">
                <a:solidFill>
                  <a:srgbClr val="000000"/>
                </a:solidFill>
                <a:latin typeface="Times New Roman" panose="02020603050405020304" pitchFamily="18" charset="0"/>
              </a:rPr>
              <a:t>Lecor</a:t>
            </a:r>
            <a:r>
              <a:rPr lang="pt-BR" sz="1800" b="0" i="1" u="none" strike="noStrike" baseline="0" dirty="0">
                <a:solidFill>
                  <a:srgbClr val="000000"/>
                </a:solidFill>
                <a:latin typeface="Times New Roman" panose="02020603050405020304" pitchFamily="18" charset="0"/>
              </a:rPr>
              <a:t> e a Cisplatina 1816 – 1828 </a:t>
            </a:r>
            <a:r>
              <a:rPr lang="pt-BR" sz="1800" b="0" i="0" u="none" strike="noStrike" baseline="0" dirty="0">
                <a:solidFill>
                  <a:srgbClr val="000000"/>
                </a:solidFill>
                <a:latin typeface="Times New Roman" panose="02020603050405020304" pitchFamily="18" charset="0"/>
              </a:rPr>
              <a:t>	</a:t>
            </a:r>
            <a:r>
              <a:rPr lang="es-ES" sz="1800" b="0" i="0" u="none" strike="noStrike" baseline="0" dirty="0">
                <a:solidFill>
                  <a:srgbClr val="000000"/>
                </a:solidFill>
                <a:latin typeface="Times New Roman" panose="02020603050405020304" pitchFamily="18" charset="0"/>
              </a:rPr>
              <a:t>descripción al detalle de las mismas se puede encontrar en la obra de Eduardo Acevedo Díaz “Grito de gloria”, El autor, utilizando un relato simbolista, destaca durante toda su obra la disparidad de los medios materiales y militares entre las tropas brasileñas y las orientales vislumbrando el enfrentamiento como una lucha desigual de proporciones bíblicas.</a:t>
            </a:r>
            <a:endParaRPr lang="pt-BR" sz="1800" b="0" i="0" u="none" strike="noStrike" baseline="0" dirty="0">
              <a:solidFill>
                <a:srgbClr val="000000"/>
              </a:solidFill>
              <a:latin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59D871E2-523B-4113-9013-85AD4F8548F2}" type="slidenum">
              <a:rPr lang="es-UY" smtClean="0"/>
              <a:pPr/>
              <a:t>20</a:t>
            </a:fld>
            <a:endParaRPr lang="es-UY"/>
          </a:p>
        </p:txBody>
      </p:sp>
    </p:spTree>
    <p:extLst>
      <p:ext uri="{BB962C8B-B14F-4D97-AF65-F5344CB8AC3E}">
        <p14:creationId xmlns:p14="http://schemas.microsoft.com/office/powerpoint/2010/main" val="3696739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84AA561-C103-4D26-B07E-7105150C9590}" type="datetime1">
              <a:rPr lang="es-ES" smtClean="0"/>
              <a:pPr/>
              <a:t>23/09/2024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C478806-BC79-48D0-A1DF-28F6EB381185}" type="datetime1">
              <a:rPr lang="es-ES" smtClean="0"/>
              <a:pPr/>
              <a:t>23/09/2024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6FF640B-F254-4ADE-B621-E4D4DF9E37FB}" type="datetime1">
              <a:rPr lang="es-ES" smtClean="0"/>
              <a:pPr/>
              <a:t>23/09/2024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798701" y="2655802"/>
            <a:ext cx="3546599" cy="1546399"/>
          </a:xfrm>
          <a:prstGeom prst="rect">
            <a:avLst/>
          </a:prstGeom>
        </p:spPr>
        <p:txBody>
          <a:bodyPr wrap="square" lIns="107269" tIns="107269" rIns="107269" bIns="107269" anchor="ctr" anchorCtr="0"/>
          <a:lstStyle>
            <a:lvl1pPr lvl="0" algn="ctr">
              <a:spcBef>
                <a:spcPts val="0"/>
              </a:spcBef>
              <a:buClr>
                <a:srgbClr val="403228"/>
              </a:buClr>
              <a:buSzPct val="100000"/>
              <a:defRPr sz="3877">
                <a:solidFill>
                  <a:srgbClr val="403228"/>
                </a:solidFill>
              </a:defRPr>
            </a:lvl1pPr>
            <a:lvl2pPr lvl="1" algn="ctr">
              <a:spcBef>
                <a:spcPts val="0"/>
              </a:spcBef>
              <a:buClr>
                <a:srgbClr val="403228"/>
              </a:buClr>
              <a:buSzPct val="100000"/>
              <a:defRPr sz="3877">
                <a:solidFill>
                  <a:srgbClr val="403228"/>
                </a:solidFill>
              </a:defRPr>
            </a:lvl2pPr>
            <a:lvl3pPr lvl="2" algn="ctr">
              <a:spcBef>
                <a:spcPts val="0"/>
              </a:spcBef>
              <a:buClr>
                <a:srgbClr val="403228"/>
              </a:buClr>
              <a:buSzPct val="100000"/>
              <a:defRPr sz="3877">
                <a:solidFill>
                  <a:srgbClr val="403228"/>
                </a:solidFill>
              </a:defRPr>
            </a:lvl3pPr>
            <a:lvl4pPr lvl="3" algn="ctr">
              <a:spcBef>
                <a:spcPts val="0"/>
              </a:spcBef>
              <a:buClr>
                <a:srgbClr val="403228"/>
              </a:buClr>
              <a:buSzPct val="100000"/>
              <a:defRPr sz="3877">
                <a:solidFill>
                  <a:srgbClr val="403228"/>
                </a:solidFill>
              </a:defRPr>
            </a:lvl4pPr>
            <a:lvl5pPr lvl="4" algn="ctr">
              <a:spcBef>
                <a:spcPts val="0"/>
              </a:spcBef>
              <a:buClr>
                <a:srgbClr val="403228"/>
              </a:buClr>
              <a:buSzPct val="100000"/>
              <a:defRPr sz="3877">
                <a:solidFill>
                  <a:srgbClr val="403228"/>
                </a:solidFill>
              </a:defRPr>
            </a:lvl5pPr>
            <a:lvl6pPr lvl="5" algn="ctr">
              <a:spcBef>
                <a:spcPts val="0"/>
              </a:spcBef>
              <a:buClr>
                <a:srgbClr val="403228"/>
              </a:buClr>
              <a:buSzPct val="100000"/>
              <a:defRPr sz="3877">
                <a:solidFill>
                  <a:srgbClr val="403228"/>
                </a:solidFill>
              </a:defRPr>
            </a:lvl6pPr>
            <a:lvl7pPr lvl="6" algn="ctr">
              <a:spcBef>
                <a:spcPts val="0"/>
              </a:spcBef>
              <a:buClr>
                <a:srgbClr val="403228"/>
              </a:buClr>
              <a:buSzPct val="100000"/>
              <a:defRPr sz="3877">
                <a:solidFill>
                  <a:srgbClr val="403228"/>
                </a:solidFill>
              </a:defRPr>
            </a:lvl7pPr>
            <a:lvl8pPr lvl="7" algn="ctr">
              <a:spcBef>
                <a:spcPts val="0"/>
              </a:spcBef>
              <a:buClr>
                <a:srgbClr val="403228"/>
              </a:buClr>
              <a:buSzPct val="100000"/>
              <a:defRPr sz="3877">
                <a:solidFill>
                  <a:srgbClr val="403228"/>
                </a:solidFill>
              </a:defRPr>
            </a:lvl8pPr>
            <a:lvl9pPr lvl="8" algn="ctr">
              <a:spcBef>
                <a:spcPts val="0"/>
              </a:spcBef>
              <a:buClr>
                <a:srgbClr val="403228"/>
              </a:buClr>
              <a:buSzPct val="100000"/>
              <a:defRPr sz="3877">
                <a:solidFill>
                  <a:srgbClr val="403228"/>
                </a:solidFill>
              </a:defRPr>
            </a:lvl9pPr>
          </a:lstStyle>
          <a:p>
            <a:endParaRPr/>
          </a:p>
        </p:txBody>
      </p:sp>
    </p:spTree>
    <p:extLst>
      <p:ext uri="{BB962C8B-B14F-4D97-AF65-F5344CB8AC3E}">
        <p14:creationId xmlns:p14="http://schemas.microsoft.com/office/powerpoint/2010/main" val="49196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43B6EF1-4678-4FF8-BE8B-6A316FD0380D}" type="datetime1">
              <a:rPr lang="es-ES" smtClean="0"/>
              <a:pPr/>
              <a:t>23/09/2024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FB66D04-33E7-47C8-95DD-02D2F8271473}" type="datetime1">
              <a:rPr lang="es-ES" smtClean="0"/>
              <a:pPr/>
              <a:t>23/09/2024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AB611B7-0DE9-4005-8B7B-BFADBF249309}" type="datetime1">
              <a:rPr lang="es-ES" smtClean="0"/>
              <a:pPr/>
              <a:t>23/09/2024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1A7394F-7DEF-45A3-A9D8-B04C0D0D7F7B}" type="datetime1">
              <a:rPr lang="es-ES" smtClean="0"/>
              <a:pPr/>
              <a:t>23/09/2024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57D6DE8-B97E-4640-B0CA-E3C44613529D}" type="datetime1">
              <a:rPr lang="es-ES" smtClean="0"/>
              <a:pPr/>
              <a:t>23/09/2024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CB4619-40A6-4334-8D75-900CB280A719}" type="datetime1">
              <a:rPr lang="es-ES" smtClean="0"/>
              <a:pPr/>
              <a:t>23/09/2024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A32A407-5D5D-4946-88D1-5AFDC59B294E}" type="datetime1">
              <a:rPr lang="es-ES" smtClean="0"/>
              <a:pPr/>
              <a:t>23/09/2024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0E5D32D-392C-4807-AE37-E6AD9CA7AABA}" type="datetime1">
              <a:rPr lang="es-ES" smtClean="0"/>
              <a:pPr/>
              <a:t>23/09/2024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C9591-D0A7-484D-89FC-38BAC8F00142}" type="datetime1">
              <a:rPr lang="es-ES" smtClean="0"/>
              <a:pPr/>
              <a:t>23/09/2024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5" name="Rectangle 3">
            <a:extLst>
              <a:ext uri="{FF2B5EF4-FFF2-40B4-BE49-F238E27FC236}">
                <a16:creationId xmlns:a16="http://schemas.microsoft.com/office/drawing/2014/main" id="{3016A0D9-DC80-49D2-BFDC-213E08639470}"/>
              </a:ext>
            </a:extLst>
          </p:cNvPr>
          <p:cNvSpPr>
            <a:spLocks noChangeArrowheads="1"/>
          </p:cNvSpPr>
          <p:nvPr/>
        </p:nvSpPr>
        <p:spPr bwMode="auto">
          <a:xfrm>
            <a:off x="1503341" y="127333"/>
            <a:ext cx="615872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2800" b="1" i="1" dirty="0">
                <a:latin typeface="Arial" pitchFamily="34" charset="0"/>
                <a:ea typeface="Times New Roman" pitchFamily="18" charset="0"/>
                <a:cs typeface="Arial" pitchFamily="34" charset="0"/>
              </a:rPr>
              <a:t>Instituto Panamericano de Geografía e Historia</a:t>
            </a:r>
          </a:p>
          <a:p>
            <a:pPr lvl="0" algn="ctr" fontAlgn="base">
              <a:spcBef>
                <a:spcPct val="0"/>
              </a:spcBef>
              <a:spcAft>
                <a:spcPct val="0"/>
              </a:spcAft>
            </a:pPr>
            <a:r>
              <a:rPr lang="es-ES" sz="2800" b="1" i="1" dirty="0">
                <a:latin typeface="Arial" pitchFamily="34" charset="0"/>
                <a:ea typeface="Times New Roman" pitchFamily="18" charset="0"/>
                <a:cs typeface="Arial" pitchFamily="34" charset="0"/>
              </a:rPr>
              <a:t>Sección  Nacional de Uruguay</a:t>
            </a:r>
            <a:endParaRPr kumimoji="0" lang="es-ES" sz="2800" b="1" i="0" u="none" strike="noStrike" cap="none" normalizeH="0" baseline="0" dirty="0">
              <a:ln>
                <a:noFill/>
              </a:ln>
              <a:solidFill>
                <a:schemeClr val="tx1"/>
              </a:solidFill>
              <a:effectLst/>
              <a:latin typeface="Arial" pitchFamily="34" charset="0"/>
              <a:cs typeface="Arial" pitchFamily="34" charset="0"/>
            </a:endParaRPr>
          </a:p>
        </p:txBody>
      </p:sp>
      <p:pic>
        <p:nvPicPr>
          <p:cNvPr id="7" name="Imagen 6">
            <a:extLst>
              <a:ext uri="{FF2B5EF4-FFF2-40B4-BE49-F238E27FC236}">
                <a16:creationId xmlns:a16="http://schemas.microsoft.com/office/drawing/2014/main" id="{7A3BC8A7-1C82-4662-9F48-6930DE89AC8A}"/>
              </a:ext>
            </a:extLst>
          </p:cNvPr>
          <p:cNvPicPr>
            <a:picLocks noChangeAspect="1"/>
          </p:cNvPicPr>
          <p:nvPr/>
        </p:nvPicPr>
        <p:blipFill>
          <a:blip r:embed="rId2"/>
          <a:stretch>
            <a:fillRect/>
          </a:stretch>
        </p:blipFill>
        <p:spPr>
          <a:xfrm>
            <a:off x="178529" y="147969"/>
            <a:ext cx="1417979" cy="1352027"/>
          </a:xfrm>
          <a:prstGeom prst="rect">
            <a:avLst/>
          </a:prstGeom>
        </p:spPr>
      </p:pic>
      <p:pic>
        <p:nvPicPr>
          <p:cNvPr id="9" name="Imagen 8">
            <a:extLst>
              <a:ext uri="{FF2B5EF4-FFF2-40B4-BE49-F238E27FC236}">
                <a16:creationId xmlns:a16="http://schemas.microsoft.com/office/drawing/2014/main" id="{8E922878-AD0A-4B1F-A962-3204BDC67F5E}"/>
              </a:ext>
            </a:extLst>
          </p:cNvPr>
          <p:cNvPicPr>
            <a:picLocks noChangeAspect="1"/>
          </p:cNvPicPr>
          <p:nvPr/>
        </p:nvPicPr>
        <p:blipFill>
          <a:blip r:embed="rId3"/>
          <a:stretch>
            <a:fillRect/>
          </a:stretch>
        </p:blipFill>
        <p:spPr>
          <a:xfrm>
            <a:off x="7568896" y="147969"/>
            <a:ext cx="1417979" cy="1395352"/>
          </a:xfrm>
          <a:prstGeom prst="rect">
            <a:avLst/>
          </a:prstGeom>
        </p:spPr>
      </p:pic>
      <p:sp>
        <p:nvSpPr>
          <p:cNvPr id="8" name="Rectangle 3">
            <a:extLst>
              <a:ext uri="{FF2B5EF4-FFF2-40B4-BE49-F238E27FC236}">
                <a16:creationId xmlns:a16="http://schemas.microsoft.com/office/drawing/2014/main" id="{CF815842-07F9-4823-852B-D5EA13313639}"/>
              </a:ext>
            </a:extLst>
          </p:cNvPr>
          <p:cNvSpPr>
            <a:spLocks noChangeArrowheads="1"/>
          </p:cNvSpPr>
          <p:nvPr/>
        </p:nvSpPr>
        <p:spPr bwMode="auto">
          <a:xfrm>
            <a:off x="69461" y="2053127"/>
            <a:ext cx="915528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2800" b="1" i="1" dirty="0">
                <a:latin typeface="Arial" pitchFamily="34" charset="0"/>
                <a:ea typeface="Times New Roman" pitchFamily="18" charset="0"/>
                <a:cs typeface="Arial" pitchFamily="34" charset="0"/>
              </a:rPr>
              <a:t>“El sitio de Montevideo durante la Guerra </a:t>
            </a:r>
          </a:p>
          <a:p>
            <a:pPr lvl="0" algn="ctr" fontAlgn="base">
              <a:spcBef>
                <a:spcPct val="0"/>
              </a:spcBef>
              <a:spcAft>
                <a:spcPct val="0"/>
              </a:spcAft>
            </a:pPr>
            <a:r>
              <a:rPr lang="es-ES" sz="2800" b="1" i="1" dirty="0">
                <a:latin typeface="Arial" pitchFamily="34" charset="0"/>
                <a:ea typeface="Times New Roman" pitchFamily="18" charset="0"/>
                <a:cs typeface="Arial" pitchFamily="34" charset="0"/>
              </a:rPr>
              <a:t>contra el Brasil 1825 - 1828”</a:t>
            </a:r>
            <a:endParaRPr kumimoji="0" lang="es-ES" sz="2800" b="1" i="0" u="none" strike="noStrike" cap="none" normalizeH="0" baseline="0" dirty="0">
              <a:ln>
                <a:noFill/>
              </a:ln>
              <a:solidFill>
                <a:schemeClr val="tx1"/>
              </a:solidFill>
              <a:effectLst/>
              <a:latin typeface="Arial" pitchFamily="34" charset="0"/>
              <a:cs typeface="Arial" pitchFamily="34" charset="0"/>
            </a:endParaRPr>
          </a:p>
        </p:txBody>
      </p:sp>
      <p:pic>
        <p:nvPicPr>
          <p:cNvPr id="11" name="Imagen 10">
            <a:extLst>
              <a:ext uri="{FF2B5EF4-FFF2-40B4-BE49-F238E27FC236}">
                <a16:creationId xmlns:a16="http://schemas.microsoft.com/office/drawing/2014/main" id="{4105D5AB-8F17-48CE-87BF-7F46B03B4C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03648" y="3177843"/>
            <a:ext cx="6734404" cy="33672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3A02901-0B3F-4161-9B90-BFF252B45DC1}"/>
              </a:ext>
            </a:extLst>
          </p:cNvPr>
          <p:cNvSpPr>
            <a:spLocks noGrp="1"/>
          </p:cNvSpPr>
          <p:nvPr>
            <p:ph type="sldNum" sz="quarter" idx="12"/>
          </p:nvPr>
        </p:nvSpPr>
        <p:spPr/>
        <p:txBody>
          <a:bodyPr/>
          <a:lstStyle/>
          <a:p>
            <a:fld id="{132FADFE-3B8F-471C-ABF0-DBC7717ECBBC}" type="slidenum">
              <a:rPr lang="es-ES" smtClean="0"/>
              <a:pPr/>
              <a:t>10</a:t>
            </a:fld>
            <a:endParaRPr lang="es-ES"/>
          </a:p>
        </p:txBody>
      </p:sp>
      <p:pic>
        <p:nvPicPr>
          <p:cNvPr id="4" name="Imagen 3">
            <a:extLst>
              <a:ext uri="{FF2B5EF4-FFF2-40B4-BE49-F238E27FC236}">
                <a16:creationId xmlns:a16="http://schemas.microsoft.com/office/drawing/2014/main" id="{74FB5809-3CB3-4110-ABA5-0A2855E5E0A6}"/>
              </a:ext>
            </a:extLst>
          </p:cNvPr>
          <p:cNvPicPr>
            <a:picLocks noChangeAspect="1"/>
          </p:cNvPicPr>
          <p:nvPr/>
        </p:nvPicPr>
        <p:blipFill>
          <a:blip r:embed="rId2"/>
          <a:stretch>
            <a:fillRect/>
          </a:stretch>
        </p:blipFill>
        <p:spPr>
          <a:xfrm>
            <a:off x="833790" y="0"/>
            <a:ext cx="7476420" cy="6858000"/>
          </a:xfrm>
          <a:prstGeom prst="rect">
            <a:avLst/>
          </a:prstGeom>
        </p:spPr>
      </p:pic>
      <p:sp>
        <p:nvSpPr>
          <p:cNvPr id="6" name="Arco 5">
            <a:extLst>
              <a:ext uri="{FF2B5EF4-FFF2-40B4-BE49-F238E27FC236}">
                <a16:creationId xmlns:a16="http://schemas.microsoft.com/office/drawing/2014/main" id="{F822865C-90E3-44F0-9A13-3FB45896B2D4}"/>
              </a:ext>
            </a:extLst>
          </p:cNvPr>
          <p:cNvSpPr/>
          <p:nvPr/>
        </p:nvSpPr>
        <p:spPr>
          <a:xfrm rot="19364278">
            <a:off x="2769123" y="5015476"/>
            <a:ext cx="2054818" cy="2348951"/>
          </a:xfrm>
          <a:prstGeom prst="arc">
            <a:avLst>
              <a:gd name="adj1" fmla="val 15518666"/>
              <a:gd name="adj2" fmla="val 474598"/>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highlight>
                <a:srgbClr val="000000"/>
              </a:highlight>
            </a:endParaRPr>
          </a:p>
        </p:txBody>
      </p:sp>
    </p:spTree>
    <p:extLst>
      <p:ext uri="{BB962C8B-B14F-4D97-AF65-F5344CB8AC3E}">
        <p14:creationId xmlns:p14="http://schemas.microsoft.com/office/powerpoint/2010/main" val="210145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32"/>
            <a:ext cx="7776864" cy="707886"/>
          </a:xfrm>
          <a:prstGeom prst="rect">
            <a:avLst/>
          </a:prstGeom>
        </p:spPr>
        <p:txBody>
          <a:bodyPr wrap="square">
            <a:spAutoFit/>
          </a:bodyPr>
          <a:lstStyle/>
          <a:p>
            <a:pPr algn="ctr"/>
            <a:r>
              <a:rPr lang="es-ES" sz="4000" b="1" dirty="0">
                <a:latin typeface="Arial" pitchFamily="34" charset="0"/>
                <a:cs typeface="Arial" pitchFamily="34" charset="0"/>
              </a:rPr>
              <a:t>Montevideo y alrededores</a:t>
            </a:r>
            <a:endParaRPr lang="es-UY" sz="4000" b="1" dirty="0">
              <a:latin typeface="Arial" pitchFamily="34" charset="0"/>
              <a:cs typeface="Arial" pitchFamily="34" charset="0"/>
            </a:endParaRPr>
          </a:p>
        </p:txBody>
      </p:sp>
      <p:sp>
        <p:nvSpPr>
          <p:cNvPr id="3" name="Text Box 4"/>
          <p:cNvSpPr txBox="1">
            <a:spLocks noChangeArrowheads="1"/>
          </p:cNvSpPr>
          <p:nvPr/>
        </p:nvSpPr>
        <p:spPr bwMode="auto">
          <a:xfrm>
            <a:off x="251520" y="980728"/>
            <a:ext cx="8640960" cy="5447645"/>
          </a:xfrm>
          <a:prstGeom prst="rect">
            <a:avLst/>
          </a:prstGeom>
          <a:noFill/>
          <a:ln w="9525">
            <a:noFill/>
            <a:miter lim="800000"/>
            <a:headEnd/>
            <a:tailEnd/>
          </a:ln>
        </p:spPr>
        <p:txBody>
          <a:bodyPr wrap="square">
            <a:spAutoFit/>
          </a:bodyPr>
          <a:lstStyle/>
          <a:p>
            <a:pPr>
              <a:spcAft>
                <a:spcPts val="1200"/>
              </a:spcAft>
            </a:pPr>
            <a:r>
              <a:rPr lang="es-ES" sz="2800" i="1" dirty="0">
                <a:solidFill>
                  <a:srgbClr val="000000"/>
                </a:solidFill>
                <a:latin typeface="Arial" panose="020B0604020202020204" pitchFamily="34" charset="0"/>
                <a:cs typeface="Arial" panose="020B0604020202020204" pitchFamily="34" charset="0"/>
              </a:rPr>
              <a:t>Un gran descampado… de mar a mar, con barrancos y zanjones, rocas y viejas canteras, médanos al extremo, caminos tortuosos y malos, con barrizales de mi flor en la estación del invierno</a:t>
            </a:r>
            <a:r>
              <a:rPr lang="es-ES" sz="2800" dirty="0">
                <a:solidFill>
                  <a:srgbClr val="000000"/>
                </a:solidFill>
                <a:latin typeface="Arial" panose="020B0604020202020204" pitchFamily="34" charset="0"/>
                <a:cs typeface="Arial" panose="020B0604020202020204" pitchFamily="34" charset="0"/>
              </a:rPr>
              <a:t>…</a:t>
            </a:r>
          </a:p>
          <a:p>
            <a:pPr>
              <a:spcAft>
                <a:spcPts val="1200"/>
              </a:spcAft>
            </a:pPr>
            <a:r>
              <a:rPr lang="es-ES" sz="2800" dirty="0" err="1">
                <a:solidFill>
                  <a:srgbClr val="000000"/>
                </a:solidFill>
                <a:latin typeface="Arial" panose="020B0604020202020204" pitchFamily="34" charset="0"/>
                <a:cs typeface="Arial" panose="020B0604020202020204" pitchFamily="34" charset="0"/>
              </a:rPr>
              <a:t>Ao</a:t>
            </a:r>
            <a:r>
              <a:rPr lang="es-ES" sz="2800" dirty="0">
                <a:solidFill>
                  <a:srgbClr val="000000"/>
                </a:solidFill>
                <a:latin typeface="Arial" panose="020B0604020202020204" pitchFamily="34" charset="0"/>
                <a:cs typeface="Arial" panose="020B0604020202020204" pitchFamily="34" charset="0"/>
              </a:rPr>
              <a:t> Miguelete y el Rio Santa Lucia como fuentes de aprovisionamiento de leña y vegetales.</a:t>
            </a:r>
          </a:p>
          <a:p>
            <a:pPr>
              <a:spcAft>
                <a:spcPts val="1200"/>
              </a:spcAft>
            </a:pPr>
            <a:r>
              <a:rPr lang="es-ES" sz="2800" dirty="0">
                <a:solidFill>
                  <a:srgbClr val="000000"/>
                </a:solidFill>
                <a:latin typeface="Arial" panose="020B0604020202020204" pitchFamily="34" charset="0"/>
                <a:cs typeface="Arial" panose="020B0604020202020204" pitchFamily="34" charset="0"/>
              </a:rPr>
              <a:t>Rincón del cerro como corral natural para el ganado.</a:t>
            </a:r>
          </a:p>
          <a:p>
            <a:pPr>
              <a:spcAft>
                <a:spcPts val="1200"/>
              </a:spcAft>
            </a:pPr>
            <a:r>
              <a:rPr lang="es-ES" sz="2800" dirty="0">
                <a:solidFill>
                  <a:srgbClr val="000000"/>
                </a:solidFill>
                <a:latin typeface="Arial" panose="020B0604020202020204" pitchFamily="34" charset="0"/>
                <a:cs typeface="Arial" panose="020B0604020202020204" pitchFamily="34" charset="0"/>
              </a:rPr>
              <a:t>Las comunicaciones y los abastecimientos llegaban a Montevideo provenientes del mar o de la zona llamada de “extramuros”.</a:t>
            </a:r>
          </a:p>
          <a:p>
            <a:pPr>
              <a:spcAft>
                <a:spcPts val="1200"/>
              </a:spcAft>
            </a:pPr>
            <a:endParaRPr lang="es-ES" sz="2800" dirty="0">
              <a:latin typeface="Arial" panose="020B0604020202020204" pitchFamily="34" charset="0"/>
              <a:ea typeface="Calibri" panose="020F050202020403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11</a:t>
            </a:fld>
            <a:endParaRPr lang="es-ES" dirty="0"/>
          </a:p>
        </p:txBody>
      </p:sp>
    </p:spTree>
    <p:extLst>
      <p:ext uri="{BB962C8B-B14F-4D97-AF65-F5344CB8AC3E}">
        <p14:creationId xmlns:p14="http://schemas.microsoft.com/office/powerpoint/2010/main" val="21971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1547CD7-3423-4FAB-B289-90759C458046}"/>
              </a:ext>
            </a:extLst>
          </p:cNvPr>
          <p:cNvSpPr>
            <a:spLocks noGrp="1"/>
          </p:cNvSpPr>
          <p:nvPr>
            <p:ph type="sldNum" sz="quarter" idx="12"/>
          </p:nvPr>
        </p:nvSpPr>
        <p:spPr/>
        <p:txBody>
          <a:bodyPr/>
          <a:lstStyle/>
          <a:p>
            <a:fld id="{132FADFE-3B8F-471C-ABF0-DBC7717ECBBC}" type="slidenum">
              <a:rPr lang="es-ES" smtClean="0"/>
              <a:pPr/>
              <a:t>12</a:t>
            </a:fld>
            <a:endParaRPr lang="es-ES"/>
          </a:p>
        </p:txBody>
      </p:sp>
      <p:pic>
        <p:nvPicPr>
          <p:cNvPr id="4" name="Imagen 3">
            <a:extLst>
              <a:ext uri="{FF2B5EF4-FFF2-40B4-BE49-F238E27FC236}">
                <a16:creationId xmlns:a16="http://schemas.microsoft.com/office/drawing/2014/main" id="{C55E3C12-0FAC-4CCE-BC48-09A091C106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85" t="7348" r="6989" b="10574"/>
          <a:stretch/>
        </p:blipFill>
        <p:spPr>
          <a:xfrm>
            <a:off x="18556" y="-6213"/>
            <a:ext cx="9220268" cy="6864213"/>
          </a:xfrm>
          <a:prstGeom prst="rect">
            <a:avLst/>
          </a:prstGeom>
        </p:spPr>
      </p:pic>
      <p:sp>
        <p:nvSpPr>
          <p:cNvPr id="5" name="1 Rectángulo">
            <a:extLst>
              <a:ext uri="{FF2B5EF4-FFF2-40B4-BE49-F238E27FC236}">
                <a16:creationId xmlns:a16="http://schemas.microsoft.com/office/drawing/2014/main" id="{DFD7C38D-770F-44DA-BD24-4F1F62CC6A05}"/>
              </a:ext>
            </a:extLst>
          </p:cNvPr>
          <p:cNvSpPr/>
          <p:nvPr/>
        </p:nvSpPr>
        <p:spPr>
          <a:xfrm>
            <a:off x="683568" y="6184969"/>
            <a:ext cx="7776864" cy="707886"/>
          </a:xfrm>
          <a:prstGeom prst="rect">
            <a:avLst/>
          </a:prstGeom>
        </p:spPr>
        <p:txBody>
          <a:bodyPr wrap="square">
            <a:spAutoFit/>
          </a:bodyPr>
          <a:lstStyle/>
          <a:p>
            <a:pPr algn="ctr"/>
            <a:r>
              <a:rPr lang="es-ES" sz="4000" b="1" dirty="0">
                <a:latin typeface="Arial" pitchFamily="34" charset="0"/>
                <a:cs typeface="Arial" pitchFamily="34" charset="0"/>
              </a:rPr>
              <a:t>Extramuros – la zanja reyuna</a:t>
            </a:r>
            <a:endParaRPr lang="es-UY" sz="4000" b="1" dirty="0">
              <a:latin typeface="Arial" pitchFamily="34" charset="0"/>
              <a:cs typeface="Arial" pitchFamily="34" charset="0"/>
            </a:endParaRPr>
          </a:p>
        </p:txBody>
      </p:sp>
    </p:spTree>
    <p:extLst>
      <p:ext uri="{BB962C8B-B14F-4D97-AF65-F5344CB8AC3E}">
        <p14:creationId xmlns:p14="http://schemas.microsoft.com/office/powerpoint/2010/main" val="52925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59D277-534C-4288-90DC-CF09E87AA612}"/>
              </a:ext>
            </a:extLst>
          </p:cNvPr>
          <p:cNvSpPr>
            <a:spLocks noGrp="1"/>
          </p:cNvSpPr>
          <p:nvPr>
            <p:ph type="sldNum" sz="quarter" idx="12"/>
          </p:nvPr>
        </p:nvSpPr>
        <p:spPr/>
        <p:txBody>
          <a:bodyPr/>
          <a:lstStyle/>
          <a:p>
            <a:fld id="{132FADFE-3B8F-471C-ABF0-DBC7717ECBBC}" type="slidenum">
              <a:rPr lang="es-ES" smtClean="0"/>
              <a:pPr/>
              <a:t>13</a:t>
            </a:fld>
            <a:endParaRPr lang="es-ES"/>
          </a:p>
        </p:txBody>
      </p:sp>
      <p:pic>
        <p:nvPicPr>
          <p:cNvPr id="4" name="Imagen 3">
            <a:extLst>
              <a:ext uri="{FF2B5EF4-FFF2-40B4-BE49-F238E27FC236}">
                <a16:creationId xmlns:a16="http://schemas.microsoft.com/office/drawing/2014/main" id="{05124373-BAF3-49F0-A022-299D950957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257" y="816324"/>
            <a:ext cx="9176155" cy="5540026"/>
          </a:xfrm>
          <a:prstGeom prst="rect">
            <a:avLst/>
          </a:prstGeom>
        </p:spPr>
      </p:pic>
      <p:sp>
        <p:nvSpPr>
          <p:cNvPr id="3" name="Elipse 2">
            <a:extLst>
              <a:ext uri="{FF2B5EF4-FFF2-40B4-BE49-F238E27FC236}">
                <a16:creationId xmlns:a16="http://schemas.microsoft.com/office/drawing/2014/main" id="{4D8BDA1C-4A86-4E3A-B462-1F79872B3756}"/>
              </a:ext>
            </a:extLst>
          </p:cNvPr>
          <p:cNvSpPr/>
          <p:nvPr/>
        </p:nvSpPr>
        <p:spPr>
          <a:xfrm>
            <a:off x="4788024" y="3645024"/>
            <a:ext cx="1080120"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16779F41-8F29-4EE7-87D1-79E4AC234D4B}"/>
              </a:ext>
            </a:extLst>
          </p:cNvPr>
          <p:cNvSpPr/>
          <p:nvPr/>
        </p:nvSpPr>
        <p:spPr>
          <a:xfrm>
            <a:off x="827584" y="1985378"/>
            <a:ext cx="864096" cy="7078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1 Rectángulo">
            <a:extLst>
              <a:ext uri="{FF2B5EF4-FFF2-40B4-BE49-F238E27FC236}">
                <a16:creationId xmlns:a16="http://schemas.microsoft.com/office/drawing/2014/main" id="{24C14288-87C6-4426-9219-28CB0DF3EC10}"/>
              </a:ext>
            </a:extLst>
          </p:cNvPr>
          <p:cNvSpPr/>
          <p:nvPr/>
        </p:nvSpPr>
        <p:spPr>
          <a:xfrm>
            <a:off x="251520" y="108438"/>
            <a:ext cx="8424936" cy="707886"/>
          </a:xfrm>
          <a:prstGeom prst="rect">
            <a:avLst/>
          </a:prstGeom>
        </p:spPr>
        <p:txBody>
          <a:bodyPr wrap="square">
            <a:spAutoFit/>
          </a:bodyPr>
          <a:lstStyle/>
          <a:p>
            <a:pPr algn="ctr"/>
            <a:r>
              <a:rPr lang="es-ES" sz="4000" b="1" dirty="0">
                <a:latin typeface="Arial" pitchFamily="34" charset="0"/>
                <a:cs typeface="Arial" pitchFamily="34" charset="0"/>
              </a:rPr>
              <a:t>El Teatro de Operaciones naval.</a:t>
            </a:r>
            <a:endParaRPr lang="es-UY" sz="4000" b="1" dirty="0">
              <a:latin typeface="Arial" pitchFamily="34" charset="0"/>
              <a:cs typeface="Arial" pitchFamily="34" charset="0"/>
            </a:endParaRPr>
          </a:p>
        </p:txBody>
      </p:sp>
      <p:pic>
        <p:nvPicPr>
          <p:cNvPr id="2050" name="Picture 2" descr="Guillermo Brown - Wikipedia, la enciclopedia libre">
            <a:extLst>
              <a:ext uri="{FF2B5EF4-FFF2-40B4-BE49-F238E27FC236}">
                <a16:creationId xmlns:a16="http://schemas.microsoft.com/office/drawing/2014/main" id="{771F7B95-C72E-486B-8E63-B7F99112D18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90669" y="820848"/>
            <a:ext cx="1526508" cy="187241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D0F4BDA3-26B1-42FF-AD91-71E27012C5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243" y="4437112"/>
            <a:ext cx="2200053" cy="1745177"/>
          </a:xfrm>
          <a:prstGeom prst="rect">
            <a:avLst/>
          </a:prstGeom>
        </p:spPr>
      </p:pic>
      <p:pic>
        <p:nvPicPr>
          <p:cNvPr id="2052" name="Picture 4" descr="Bergantín Dibujo para colorear">
            <a:extLst>
              <a:ext uri="{FF2B5EF4-FFF2-40B4-BE49-F238E27FC236}">
                <a16:creationId xmlns:a16="http://schemas.microsoft.com/office/drawing/2014/main" id="{A823BA9D-1D06-4A19-9EBA-431CBF8C54D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00927" y="1153235"/>
            <a:ext cx="1709936" cy="120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8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ppt_x"/>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32"/>
            <a:ext cx="7776864" cy="707886"/>
          </a:xfrm>
          <a:prstGeom prst="rect">
            <a:avLst/>
          </a:prstGeom>
        </p:spPr>
        <p:txBody>
          <a:bodyPr wrap="square">
            <a:spAutoFit/>
          </a:bodyPr>
          <a:lstStyle/>
          <a:p>
            <a:pPr algn="ctr"/>
            <a:r>
              <a:rPr lang="es-ES" sz="4000" b="1" dirty="0">
                <a:latin typeface="Arial" pitchFamily="34" charset="0"/>
                <a:cs typeface="Arial" pitchFamily="34" charset="0"/>
              </a:rPr>
              <a:t>Los sitiadores</a:t>
            </a:r>
            <a:endParaRPr lang="es-UY" sz="4000" b="1" dirty="0">
              <a:latin typeface="Arial" pitchFamily="34" charset="0"/>
              <a:cs typeface="Arial" pitchFamily="34" charset="0"/>
            </a:endParaRPr>
          </a:p>
        </p:txBody>
      </p:sp>
      <p:sp>
        <p:nvSpPr>
          <p:cNvPr id="3" name="Text Box 4"/>
          <p:cNvSpPr txBox="1">
            <a:spLocks noChangeArrowheads="1"/>
          </p:cNvSpPr>
          <p:nvPr/>
        </p:nvSpPr>
        <p:spPr bwMode="auto">
          <a:xfrm>
            <a:off x="503040" y="906601"/>
            <a:ext cx="8640960" cy="5201424"/>
          </a:xfrm>
          <a:prstGeom prst="rect">
            <a:avLst/>
          </a:prstGeom>
          <a:noFill/>
          <a:ln w="9525">
            <a:noFill/>
            <a:miter lim="800000"/>
            <a:headEnd/>
            <a:tailEnd/>
          </a:ln>
        </p:spPr>
        <p:txBody>
          <a:bodyPr wrap="square">
            <a:spAutoFit/>
          </a:bodyPr>
          <a:lstStyle/>
          <a:p>
            <a:pPr>
              <a:spcAft>
                <a:spcPts val="1200"/>
              </a:spcAft>
            </a:pPr>
            <a:r>
              <a:rPr lang="es-ES" sz="2800" dirty="0">
                <a:solidFill>
                  <a:srgbClr val="000000"/>
                </a:solidFill>
                <a:latin typeface="Arial" panose="020B0604020202020204" pitchFamily="34" charset="0"/>
                <a:cs typeface="Arial" panose="020B0604020202020204" pitchFamily="34" charset="0"/>
              </a:rPr>
              <a:t>Correspondencia, memorias, prensa de la época. </a:t>
            </a:r>
          </a:p>
          <a:p>
            <a:pPr>
              <a:spcAft>
                <a:spcPts val="1200"/>
              </a:spcAft>
            </a:pPr>
            <a:r>
              <a:rPr lang="es-ES" sz="2800" dirty="0">
                <a:solidFill>
                  <a:srgbClr val="000000"/>
                </a:solidFill>
                <a:latin typeface="Arial" panose="020B0604020202020204" pitchFamily="34" charset="0"/>
                <a:cs typeface="Arial" panose="020B0604020202020204" pitchFamily="34" charset="0"/>
              </a:rPr>
              <a:t>Los sitiadores. </a:t>
            </a:r>
            <a:r>
              <a:rPr lang="es-ES" sz="2800" dirty="0" err="1">
                <a:solidFill>
                  <a:srgbClr val="000000"/>
                </a:solidFill>
                <a:latin typeface="Arial" panose="020B0604020202020204" pitchFamily="34" charset="0"/>
                <a:cs typeface="Arial" panose="020B0604020202020204" pitchFamily="34" charset="0"/>
              </a:rPr>
              <a:t>Ctes</a:t>
            </a:r>
            <a:r>
              <a:rPr lang="es-ES" sz="2800" dirty="0">
                <a:solidFill>
                  <a:srgbClr val="000000"/>
                </a:solidFill>
                <a:latin typeface="Arial" panose="020B0604020202020204" pitchFamily="34" charset="0"/>
                <a:cs typeface="Arial" panose="020B0604020202020204" pitchFamily="34" charset="0"/>
              </a:rPr>
              <a:t> de turno.  </a:t>
            </a:r>
          </a:p>
          <a:p>
            <a:pPr>
              <a:spcAft>
                <a:spcPts val="1200"/>
              </a:spcAft>
            </a:pPr>
            <a:r>
              <a:rPr lang="es-ES" sz="2800" dirty="0">
                <a:solidFill>
                  <a:srgbClr val="000000"/>
                </a:solidFill>
                <a:latin typeface="Arial" panose="020B0604020202020204" pitchFamily="34" charset="0"/>
                <a:cs typeface="Arial" panose="020B0604020202020204" pitchFamily="34" charset="0"/>
              </a:rPr>
              <a:t>Secreto, observación y control.</a:t>
            </a:r>
          </a:p>
          <a:p>
            <a:pPr>
              <a:spcAft>
                <a:spcPts val="1200"/>
              </a:spcAft>
            </a:pPr>
            <a:r>
              <a:rPr lang="es-ES" sz="2800" dirty="0">
                <a:solidFill>
                  <a:srgbClr val="000000"/>
                </a:solidFill>
                <a:latin typeface="Arial" panose="020B0604020202020204" pitchFamily="34" charset="0"/>
                <a:cs typeface="Arial" panose="020B0604020202020204" pitchFamily="34" charset="0"/>
              </a:rPr>
              <a:t>Hostigamiento y guerrilla</a:t>
            </a:r>
          </a:p>
          <a:p>
            <a:pPr>
              <a:spcAft>
                <a:spcPts val="1200"/>
              </a:spcAft>
            </a:pPr>
            <a:r>
              <a:rPr lang="es-ES" sz="2800" dirty="0">
                <a:solidFill>
                  <a:srgbClr val="000000"/>
                </a:solidFill>
                <a:latin typeface="Arial" panose="020B0604020202020204" pitchFamily="34" charset="0"/>
                <a:cs typeface="Arial" panose="020B0604020202020204" pitchFamily="34" charset="0"/>
              </a:rPr>
              <a:t>El 9 de febrero de 1826 </a:t>
            </a:r>
            <a:r>
              <a:rPr lang="es-ES" sz="2800" dirty="0" err="1">
                <a:solidFill>
                  <a:srgbClr val="000000"/>
                </a:solidFill>
                <a:latin typeface="Arial" panose="020B0604020202020204" pitchFamily="34" charset="0"/>
                <a:cs typeface="Arial" panose="020B0604020202020204" pitchFamily="34" charset="0"/>
              </a:rPr>
              <a:t>Cbte</a:t>
            </a:r>
            <a:r>
              <a:rPr lang="es-ES" sz="2800" dirty="0">
                <a:solidFill>
                  <a:srgbClr val="000000"/>
                </a:solidFill>
                <a:latin typeface="Arial" panose="020B0604020202020204" pitchFamily="34" charset="0"/>
                <a:cs typeface="Arial" panose="020B0604020202020204" pitchFamily="34" charset="0"/>
              </a:rPr>
              <a:t> del Cerro.</a:t>
            </a:r>
          </a:p>
          <a:p>
            <a:pPr>
              <a:spcAft>
                <a:spcPts val="1200"/>
              </a:spcAft>
            </a:pPr>
            <a:r>
              <a:rPr lang="es-ES" sz="2800" dirty="0">
                <a:solidFill>
                  <a:srgbClr val="000000"/>
                </a:solidFill>
                <a:latin typeface="Arial" panose="020B0604020202020204" pitchFamily="34" charset="0"/>
                <a:cs typeface="Arial" panose="020B0604020202020204" pitchFamily="34" charset="0"/>
              </a:rPr>
              <a:t>El contrabando y el mercado negro.</a:t>
            </a:r>
          </a:p>
          <a:p>
            <a:pPr>
              <a:spcAft>
                <a:spcPts val="1200"/>
              </a:spcAft>
            </a:pPr>
            <a:r>
              <a:rPr lang="es-ES" sz="2800" dirty="0">
                <a:solidFill>
                  <a:srgbClr val="000000"/>
                </a:solidFill>
                <a:latin typeface="Arial" panose="020B0604020202020204" pitchFamily="34" charset="0"/>
                <a:cs typeface="Arial" panose="020B0604020202020204" pitchFamily="34" charset="0"/>
              </a:rPr>
              <a:t>La dura vida cotidiana. </a:t>
            </a:r>
          </a:p>
          <a:p>
            <a:pPr>
              <a:spcAft>
                <a:spcPts val="1200"/>
              </a:spcAft>
            </a:pPr>
            <a:r>
              <a:rPr lang="es-ES" sz="2800" dirty="0">
                <a:solidFill>
                  <a:srgbClr val="000000"/>
                </a:solidFill>
                <a:latin typeface="Arial" panose="020B0604020202020204" pitchFamily="34" charset="0"/>
                <a:cs typeface="Arial" panose="020B0604020202020204" pitchFamily="34" charset="0"/>
              </a:rPr>
              <a:t>La carne alimento básico “ de sal una arroba…” </a:t>
            </a:r>
          </a:p>
          <a:p>
            <a:pPr>
              <a:spcAft>
                <a:spcPts val="1200"/>
              </a:spcAft>
            </a:pPr>
            <a:r>
              <a:rPr lang="es-ES" sz="2800" dirty="0">
                <a:solidFill>
                  <a:srgbClr val="000000"/>
                </a:solidFill>
                <a:latin typeface="Arial" panose="020B0604020202020204" pitchFamily="34" charset="0"/>
                <a:cs typeface="Arial" panose="020B0604020202020204" pitchFamily="34" charset="0"/>
              </a:rPr>
              <a:t>Los abastecimientos restringidos</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14</a:t>
            </a:fld>
            <a:endParaRPr lang="es-ES" dirty="0"/>
          </a:p>
        </p:txBody>
      </p:sp>
      <p:pic>
        <p:nvPicPr>
          <p:cNvPr id="5" name="Picture 2" descr="https://elarcondelahistoria.com/wp-content/uploads/2020/02/CCF24022020_00009.jpg">
            <a:extLst>
              <a:ext uri="{FF2B5EF4-FFF2-40B4-BE49-F238E27FC236}">
                <a16:creationId xmlns:a16="http://schemas.microsoft.com/office/drawing/2014/main" id="{37B40D63-69F5-4397-8889-436E2F07158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8144" y="1556792"/>
            <a:ext cx="310226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79512" y="976373"/>
            <a:ext cx="889248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s-E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es-ES" sz="2800" dirty="0">
                <a:latin typeface="Arial" pitchFamily="34" charset="0"/>
                <a:ea typeface="Times New Roman" pitchFamily="18" charset="0"/>
                <a:cs typeface="Arial" pitchFamily="34" charset="0"/>
              </a:rPr>
              <a:t>Fuentes de inteligencia. </a:t>
            </a:r>
            <a:r>
              <a:rPr lang="es-ES" sz="1600" dirty="0">
                <a:latin typeface="Arial" pitchFamily="34" charset="0"/>
                <a:ea typeface="Times New Roman" pitchFamily="18" charset="0"/>
                <a:cs typeface="Arial" pitchFamily="34" charset="0"/>
              </a:rPr>
              <a:t>pasados, desertores, espías, vecinos. prisioneros</a:t>
            </a:r>
            <a:r>
              <a:rPr lang="es-ES" sz="2800" dirty="0">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s-ES" sz="2800" b="0" i="0" u="none" strike="noStrike" cap="none" normalizeH="0" dirty="0">
                <a:ln>
                  <a:noFill/>
                </a:ln>
                <a:solidFill>
                  <a:schemeClr val="tx1"/>
                </a:solidFill>
                <a:effectLst/>
                <a:latin typeface="Arial" pitchFamily="34" charset="0"/>
                <a:ea typeface="Times New Roman" pitchFamily="18" charset="0"/>
                <a:cs typeface="Arial" pitchFamily="34" charset="0"/>
              </a:rPr>
              <a:t>  Descubridores</a:t>
            </a: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lang="es-ES" sz="2800" baseline="0" dirty="0">
                <a:latin typeface="Arial" pitchFamily="34" charset="0"/>
                <a:ea typeface="Times New Roman" pitchFamily="18" charset="0"/>
                <a:cs typeface="Arial" pitchFamily="34" charset="0"/>
              </a:rPr>
              <a:t>  Partidas  </a:t>
            </a:r>
            <a:r>
              <a:rPr lang="es-ES" sz="1600" baseline="0" dirty="0">
                <a:latin typeface="Arial" pitchFamily="34" charset="0"/>
                <a:ea typeface="Times New Roman" pitchFamily="18" charset="0"/>
                <a:cs typeface="Arial" pitchFamily="34" charset="0"/>
              </a:rPr>
              <a:t>arma de doble filo </a:t>
            </a:r>
            <a:endParaRPr lang="es-ES" sz="2800" baseline="0" dirty="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s-ES" sz="2800" b="0" i="0" u="none" strike="noStrike" cap="none" normalizeH="0" dirty="0">
                <a:ln>
                  <a:noFill/>
                </a:ln>
                <a:solidFill>
                  <a:schemeClr val="tx1"/>
                </a:solidFill>
                <a:effectLst/>
                <a:latin typeface="Arial" pitchFamily="34" charset="0"/>
                <a:ea typeface="Times New Roman" pitchFamily="18" charset="0"/>
                <a:cs typeface="Arial" pitchFamily="34" charset="0"/>
              </a:rPr>
              <a:t>  Baqueanos.</a:t>
            </a: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kumimoji="0" lang="es-E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Bomberos, </a:t>
            </a:r>
            <a:r>
              <a:rPr lang="es-ES" sz="2800" dirty="0">
                <a:latin typeface="Arial" pitchFamily="34" charset="0"/>
                <a:ea typeface="Times New Roman" pitchFamily="18" charset="0"/>
                <a:cs typeface="Arial" pitchFamily="34" charset="0"/>
              </a:rPr>
              <a:t>“Vichadores”</a:t>
            </a:r>
            <a:endParaRPr kumimoji="0" lang="es-ES" sz="2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lang="es-ES" sz="2800" dirty="0">
                <a:latin typeface="Arial" pitchFamily="34" charset="0"/>
                <a:cs typeface="Arial" pitchFamily="34" charset="0"/>
              </a:rPr>
              <a:t>  Disciplina del secreto. </a:t>
            </a:r>
            <a:r>
              <a:rPr lang="es-ES" sz="1600" dirty="0">
                <a:latin typeface="Arial" pitchFamily="34" charset="0"/>
                <a:cs typeface="Arial" pitchFamily="34" charset="0"/>
              </a:rPr>
              <a:t>Fogones.</a:t>
            </a:r>
            <a:endParaRPr lang="es-ES" sz="28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r>
              <a:rPr lang="es-ES" sz="2800" dirty="0">
                <a:latin typeface="Arial" pitchFamily="34" charset="0"/>
                <a:cs typeface="Arial" pitchFamily="34" charset="0"/>
              </a:rPr>
              <a:t>  Santo y seña.</a:t>
            </a:r>
          </a:p>
          <a:p>
            <a:pPr marL="0" marR="0" lvl="0" indent="0" algn="just" defTabSz="914400" rtl="0" eaLnBrk="0" fontAlgn="base" latinLnBrk="0" hangingPunct="0">
              <a:lnSpc>
                <a:spcPct val="100000"/>
              </a:lnSpc>
              <a:spcBef>
                <a:spcPct val="0"/>
              </a:spcBef>
              <a:spcAft>
                <a:spcPts val="1200"/>
              </a:spcAft>
              <a:buClrTx/>
              <a:buSzTx/>
              <a:buFont typeface="Arial" pitchFamily="34" charset="0"/>
              <a:buChar char="•"/>
              <a:tabLst/>
            </a:pPr>
            <a:endParaRPr lang="es-ES" sz="2800" dirty="0">
              <a:latin typeface="Arial" pitchFamily="34" charset="0"/>
              <a:cs typeface="Arial" pitchFamily="34" charset="0"/>
            </a:endParaRPr>
          </a:p>
        </p:txBody>
      </p:sp>
      <p:sp>
        <p:nvSpPr>
          <p:cNvPr id="3" name="2 CuadroTexto"/>
          <p:cNvSpPr txBox="1"/>
          <p:nvPr/>
        </p:nvSpPr>
        <p:spPr>
          <a:xfrm>
            <a:off x="1331640" y="188640"/>
            <a:ext cx="6120680" cy="707886"/>
          </a:xfrm>
          <a:prstGeom prst="rect">
            <a:avLst/>
          </a:prstGeom>
          <a:noFill/>
        </p:spPr>
        <p:txBody>
          <a:bodyPr wrap="square" rtlCol="0">
            <a:spAutoFit/>
          </a:bodyPr>
          <a:lstStyle/>
          <a:p>
            <a:pPr algn="ctr"/>
            <a:r>
              <a:rPr lang="es-UY" sz="4000" b="1" dirty="0">
                <a:latin typeface="Arial" pitchFamily="34" charset="0"/>
                <a:cs typeface="Arial" pitchFamily="34" charset="0"/>
              </a:rPr>
              <a:t>Seguridad e Inteligencia</a:t>
            </a:r>
          </a:p>
        </p:txBody>
      </p:sp>
      <p:pic>
        <p:nvPicPr>
          <p:cNvPr id="4" name="Picture 2" descr="http://upload.wikimedia.org/wikipedia/commons/thumb/f/f8/El_Baqueano_Juan_Manuel_Blanes_1875.jpg/230px-El_Baqueano_Juan_Manuel_Blanes_1875.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00192" y="1772816"/>
            <a:ext cx="2375511" cy="3429000"/>
          </a:xfrm>
          <a:prstGeom prst="rect">
            <a:avLst/>
          </a:prstGeom>
          <a:noFill/>
        </p:spPr>
      </p:pic>
      <p:sp>
        <p:nvSpPr>
          <p:cNvPr id="5" name="4 Rectángulo"/>
          <p:cNvSpPr/>
          <p:nvPr/>
        </p:nvSpPr>
        <p:spPr>
          <a:xfrm>
            <a:off x="5868144" y="5229200"/>
            <a:ext cx="3060848" cy="584775"/>
          </a:xfrm>
          <a:prstGeom prst="rect">
            <a:avLst/>
          </a:prstGeom>
        </p:spPr>
        <p:txBody>
          <a:bodyPr wrap="square">
            <a:spAutoFit/>
          </a:bodyPr>
          <a:lstStyle/>
          <a:p>
            <a:pPr algn="ctr"/>
            <a:r>
              <a:rPr lang="es-ES" sz="1600" dirty="0">
                <a:latin typeface="Arial" pitchFamily="34" charset="0"/>
                <a:cs typeface="Arial" pitchFamily="34" charset="0"/>
              </a:rPr>
              <a:t>"El Baqueano", Juan Manuel Blanes (óleo, 1875).</a:t>
            </a:r>
            <a:endParaRPr lang="es-UY" sz="1600" dirty="0">
              <a:latin typeface="Arial" pitchFamily="34" charset="0"/>
              <a:cs typeface="Arial" pitchFamily="34" charset="0"/>
            </a:endParaRPr>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
        <p:nvSpPr>
          <p:cNvPr id="29697" name="Rectangle 1"/>
          <p:cNvSpPr>
            <a:spLocks noChangeArrowheads="1"/>
          </p:cNvSpPr>
          <p:nvPr/>
        </p:nvSpPr>
        <p:spPr bwMode="auto">
          <a:xfrm>
            <a:off x="323528" y="5177517"/>
            <a:ext cx="52565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1" u="none" strike="noStrike" cap="none" normalizeH="0" baseline="0" dirty="0">
                <a:ln>
                  <a:noFill/>
                </a:ln>
                <a:effectLst/>
                <a:latin typeface="Times New Roman" pitchFamily="18" charset="0"/>
                <a:ea typeface="Calibri" pitchFamily="34" charset="0"/>
                <a:cs typeface="Times New Roman" pitchFamily="18" charset="0"/>
              </a:rPr>
              <a:t>“Las mujeres han dado muchas veces las noticias más interesantes, porque tienen medios que no está al alcance de ningún otro.”</a:t>
            </a:r>
            <a:r>
              <a:rPr kumimoji="0" lang="es-ES" sz="2000" b="1" i="1" u="none" strike="noStrike" cap="none" normalizeH="0" baseline="30000" dirty="0">
                <a:ln>
                  <a:noFill/>
                </a:ln>
                <a:effectLst/>
                <a:latin typeface="Times New Roman" pitchFamily="18" charset="0"/>
                <a:ea typeface="Calibri" pitchFamily="34" charset="0"/>
                <a:cs typeface="Times New Roman" pitchFamily="18" charset="0"/>
                <a:hlinkClick r:id="" action="ppaction://noaction"/>
              </a:rPr>
              <a:t>[</a:t>
            </a:r>
            <a:r>
              <a:rPr kumimoji="0" lang="es-ES" sz="2000" b="1" i="1" u="none" strike="noStrike" cap="none" normalizeH="0" baseline="30000" dirty="0" bmk="">
                <a:ln>
                  <a:noFill/>
                </a:ln>
                <a:effectLst/>
                <a:latin typeface="Times New Roman" pitchFamily="18" charset="0"/>
                <a:ea typeface="Calibri" pitchFamily="34" charset="0"/>
                <a:cs typeface="Times New Roman" pitchFamily="18" charset="0"/>
                <a:hlinkClick r:id="" action="ppaction://noaction"/>
              </a:rPr>
              <a:t>1]</a:t>
            </a:r>
            <a:endParaRPr kumimoji="0" lang="es-UY" sz="2000" b="1" i="0" u="none" strike="noStrike" cap="none" normalizeH="0" baseline="0" dirty="0">
              <a:ln>
                <a:noFill/>
              </a:ln>
              <a:effectLst/>
              <a:latin typeface="Arial" pitchFamily="34" charset="0"/>
              <a:cs typeface="Arial" pitchFamily="34" charset="0"/>
            </a:endParaRPr>
          </a:p>
        </p:txBody>
      </p:sp>
      <p:sp>
        <p:nvSpPr>
          <p:cNvPr id="29698" name="Rectangle 2"/>
          <p:cNvSpPr>
            <a:spLocks noChangeArrowheads="1"/>
          </p:cNvSpPr>
          <p:nvPr/>
        </p:nvSpPr>
        <p:spPr bwMode="auto">
          <a:xfrm>
            <a:off x="323528" y="6381328"/>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UY"/>
          </a:p>
        </p:txBody>
      </p:sp>
      <p:sp>
        <p:nvSpPr>
          <p:cNvPr id="29699" name="Rectangle 3"/>
          <p:cNvSpPr>
            <a:spLocks noChangeArrowheads="1"/>
          </p:cNvSpPr>
          <p:nvPr/>
        </p:nvSpPr>
        <p:spPr bwMode="auto">
          <a:xfrm>
            <a:off x="251520" y="6380947"/>
            <a:ext cx="88924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UY" sz="1400" b="0" i="0" u="none" strike="noStrike" cap="none" normalizeH="0" baseline="30000" dirty="0">
                <a:ln>
                  <a:noFill/>
                </a:ln>
                <a:solidFill>
                  <a:schemeClr val="tx1"/>
                </a:solidFill>
                <a:effectLst/>
                <a:latin typeface="Arial" pitchFamily="34" charset="0"/>
                <a:ea typeface="Calibri" pitchFamily="34" charset="0"/>
                <a:cs typeface="Arial" pitchFamily="34" charset="0"/>
                <a:hlinkClick r:id="" action="ppaction://noaction"/>
              </a:rPr>
              <a:t>[</a:t>
            </a:r>
            <a:r>
              <a:rPr kumimoji="0" lang="es-UY" sz="1400" b="0" i="0" u="none" strike="noStrike" cap="none" normalizeH="0" baseline="30000" dirty="0" bmk="">
                <a:ln>
                  <a:noFill/>
                </a:ln>
                <a:solidFill>
                  <a:schemeClr val="tx1"/>
                </a:solidFill>
                <a:effectLst/>
                <a:latin typeface="Arial" pitchFamily="34" charset="0"/>
                <a:ea typeface="Calibri" pitchFamily="34" charset="0"/>
                <a:cs typeface="Arial" pitchFamily="34" charset="0"/>
                <a:hlinkClick r:id="" action="ppaction://noaction"/>
              </a:rPr>
              <a:t>1]</a:t>
            </a:r>
            <a:r>
              <a:rPr kumimoji="0" lang="es-UY" sz="1400" b="0" i="0" u="none" strike="noStrike" cap="none" normalizeH="0" baseline="0" dirty="0">
                <a:ln>
                  <a:noFill/>
                </a:ln>
                <a:solidFill>
                  <a:schemeClr val="tx1"/>
                </a:solidFill>
                <a:effectLst/>
                <a:latin typeface="Arial" pitchFamily="34" charset="0"/>
                <a:ea typeface="Calibri" pitchFamily="34" charset="0"/>
                <a:cs typeface="Arial" pitchFamily="34" charset="0"/>
              </a:rPr>
              <a:t> PARDO General del </a:t>
            </a:r>
            <a:r>
              <a:rPr kumimoji="0" lang="es-UY" sz="1400" b="0" i="0" u="none" strike="noStrike" cap="none" normalizeH="0" baseline="0" dirty="0" err="1">
                <a:ln>
                  <a:noFill/>
                </a:ln>
                <a:solidFill>
                  <a:schemeClr val="tx1"/>
                </a:solidFill>
                <a:effectLst/>
                <a:latin typeface="Arial" pitchFamily="34" charset="0"/>
                <a:ea typeface="Calibri" pitchFamily="34" charset="0"/>
                <a:cs typeface="Arial" pitchFamily="34" charset="0"/>
              </a:rPr>
              <a:t>Exercito</a:t>
            </a:r>
            <a:r>
              <a:rPr kumimoji="0" lang="es-UY" sz="1400" b="0" i="0" u="none" strike="noStrike" cap="none" normalizeH="0" baseline="0" dirty="0">
                <a:ln>
                  <a:noFill/>
                </a:ln>
                <a:solidFill>
                  <a:schemeClr val="tx1"/>
                </a:solidFill>
                <a:effectLst/>
                <a:latin typeface="Arial" pitchFamily="34" charset="0"/>
                <a:ea typeface="Calibri" pitchFamily="34" charset="0"/>
                <a:cs typeface="Arial" pitchFamily="34" charset="0"/>
              </a:rPr>
              <a:t> de su majestad el Rey de España. “</a:t>
            </a:r>
            <a:r>
              <a:rPr kumimoji="0" lang="es-UY" sz="1400" b="0" i="1" u="none" strike="noStrike" cap="none" normalizeH="0" baseline="0" dirty="0">
                <a:ln>
                  <a:noFill/>
                </a:ln>
                <a:solidFill>
                  <a:schemeClr val="tx1"/>
                </a:solidFill>
                <a:effectLst/>
                <a:latin typeface="Arial" pitchFamily="34" charset="0"/>
                <a:ea typeface="Calibri" pitchFamily="34" charset="0"/>
                <a:cs typeface="Arial" pitchFamily="34" charset="0"/>
              </a:rPr>
              <a:t>Manual General del Servicio de los Estados Mayores generales y divisionarios en los Ejércitos”</a:t>
            </a:r>
            <a:r>
              <a:rPr kumimoji="0" lang="es-UY" sz="1400" b="0" i="0" u="none" strike="noStrike" cap="none" normalizeH="0" baseline="0" dirty="0">
                <a:ln>
                  <a:noFill/>
                </a:ln>
                <a:solidFill>
                  <a:schemeClr val="tx1"/>
                </a:solidFill>
                <a:effectLst/>
                <a:latin typeface="Arial" pitchFamily="34" charset="0"/>
                <a:ea typeface="Calibri" pitchFamily="34" charset="0"/>
                <a:cs typeface="Arial" pitchFamily="34" charset="0"/>
              </a:rPr>
              <a:t>. Salamanca noviembre 1810. </a:t>
            </a:r>
            <a:r>
              <a:rPr kumimoji="0" lang="es-UY" sz="1400" b="0" i="0" u="none" strike="noStrike" cap="none" normalizeH="0" baseline="0" dirty="0" err="1">
                <a:ln>
                  <a:noFill/>
                </a:ln>
                <a:solidFill>
                  <a:schemeClr val="tx1"/>
                </a:solidFill>
                <a:effectLst/>
                <a:latin typeface="Arial" pitchFamily="34" charset="0"/>
                <a:ea typeface="Calibri" pitchFamily="34" charset="0"/>
                <a:cs typeface="Arial" pitchFamily="34" charset="0"/>
              </a:rPr>
              <a:t>Pag</a:t>
            </a:r>
            <a:r>
              <a:rPr kumimoji="0" lang="es-UY" sz="1400" b="0" i="0" u="none" strike="noStrike" cap="none" normalizeH="0" baseline="0" dirty="0">
                <a:ln>
                  <a:noFill/>
                </a:ln>
                <a:solidFill>
                  <a:schemeClr val="tx1"/>
                </a:solidFill>
                <a:effectLst/>
                <a:latin typeface="Arial" pitchFamily="34" charset="0"/>
                <a:ea typeface="Calibri" pitchFamily="34" charset="0"/>
                <a:cs typeface="Arial" pitchFamily="34" charset="0"/>
              </a:rPr>
              <a:t> 91.</a:t>
            </a:r>
            <a:endParaRPr kumimoji="0" lang="es-UY" sz="1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additive="base">
                                        <p:cTn id="7" dur="500" fill="hold"/>
                                        <p:tgtEl>
                                          <p:spTgt spid="184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3">
                                            <p:txEl>
                                              <p:pRg st="1" end="1"/>
                                            </p:txEl>
                                          </p:spTgt>
                                        </p:tgtEl>
                                        <p:attrNameLst>
                                          <p:attrName>style.visibility</p:attrName>
                                        </p:attrNameLst>
                                      </p:cBhvr>
                                      <p:to>
                                        <p:strVal val="visible"/>
                                      </p:to>
                                    </p:set>
                                    <p:anim calcmode="lin" valueType="num">
                                      <p:cBhvr additive="base">
                                        <p:cTn id="13" dur="500" fill="hold"/>
                                        <p:tgtEl>
                                          <p:spTgt spid="184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3">
                                            <p:txEl>
                                              <p:pRg st="2" end="2"/>
                                            </p:txEl>
                                          </p:spTgt>
                                        </p:tgtEl>
                                        <p:attrNameLst>
                                          <p:attrName>style.visibility</p:attrName>
                                        </p:attrNameLst>
                                      </p:cBhvr>
                                      <p:to>
                                        <p:strVal val="visible"/>
                                      </p:to>
                                    </p:set>
                                    <p:anim calcmode="lin" valueType="num">
                                      <p:cBhvr additive="base">
                                        <p:cTn id="17" dur="500" fill="hold"/>
                                        <p:tgtEl>
                                          <p:spTgt spid="1843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433">
                                            <p:txEl>
                                              <p:pRg st="3" end="3"/>
                                            </p:txEl>
                                          </p:spTgt>
                                        </p:tgtEl>
                                        <p:attrNameLst>
                                          <p:attrName>style.visibility</p:attrName>
                                        </p:attrNameLst>
                                      </p:cBhvr>
                                      <p:to>
                                        <p:strVal val="visible"/>
                                      </p:to>
                                    </p:set>
                                    <p:anim calcmode="lin" valueType="num">
                                      <p:cBhvr additive="base">
                                        <p:cTn id="23" dur="500" fill="hold"/>
                                        <p:tgtEl>
                                          <p:spTgt spid="1843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33">
                                            <p:txEl>
                                              <p:pRg st="4" end="4"/>
                                            </p:txEl>
                                          </p:spTgt>
                                        </p:tgtEl>
                                        <p:attrNameLst>
                                          <p:attrName>style.visibility</p:attrName>
                                        </p:attrNameLst>
                                      </p:cBhvr>
                                      <p:to>
                                        <p:strVal val="visible"/>
                                      </p:to>
                                    </p:set>
                                    <p:anim calcmode="lin" valueType="num">
                                      <p:cBhvr additive="base">
                                        <p:cTn id="27" dur="500" fill="hold"/>
                                        <p:tgtEl>
                                          <p:spTgt spid="1843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433">
                                            <p:txEl>
                                              <p:pRg st="5" end="5"/>
                                            </p:txEl>
                                          </p:spTgt>
                                        </p:tgtEl>
                                        <p:attrNameLst>
                                          <p:attrName>style.visibility</p:attrName>
                                        </p:attrNameLst>
                                      </p:cBhvr>
                                      <p:to>
                                        <p:strVal val="visible"/>
                                      </p:to>
                                    </p:set>
                                    <p:anim calcmode="lin" valueType="num">
                                      <p:cBhvr additive="base">
                                        <p:cTn id="33" dur="500" fill="hold"/>
                                        <p:tgtEl>
                                          <p:spTgt spid="1843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8433">
                                            <p:txEl>
                                              <p:pRg st="6" end="6"/>
                                            </p:txEl>
                                          </p:spTgt>
                                        </p:tgtEl>
                                        <p:attrNameLst>
                                          <p:attrName>style.visibility</p:attrName>
                                        </p:attrNameLst>
                                      </p:cBhvr>
                                      <p:to>
                                        <p:strVal val="visible"/>
                                      </p:to>
                                    </p:set>
                                    <p:anim calcmode="lin" valueType="num">
                                      <p:cBhvr additive="base">
                                        <p:cTn id="37" dur="500" fill="hold"/>
                                        <p:tgtEl>
                                          <p:spTgt spid="1843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697"/>
                                        </p:tgtEl>
                                        <p:attrNameLst>
                                          <p:attrName>style.visibility</p:attrName>
                                        </p:attrNameLst>
                                      </p:cBhvr>
                                      <p:to>
                                        <p:strVal val="visible"/>
                                      </p:to>
                                    </p:set>
                                    <p:anim calcmode="lin" valueType="num">
                                      <p:cBhvr additive="base">
                                        <p:cTn id="43" dur="500" fill="hold"/>
                                        <p:tgtEl>
                                          <p:spTgt spid="29697"/>
                                        </p:tgtEl>
                                        <p:attrNameLst>
                                          <p:attrName>ppt_x</p:attrName>
                                        </p:attrNameLst>
                                      </p:cBhvr>
                                      <p:tavLst>
                                        <p:tav tm="0">
                                          <p:val>
                                            <p:strVal val="#ppt_x"/>
                                          </p:val>
                                        </p:tav>
                                        <p:tav tm="100000">
                                          <p:val>
                                            <p:strVal val="#ppt_x"/>
                                          </p:val>
                                        </p:tav>
                                      </p:tavLst>
                                    </p:anim>
                                    <p:anim calcmode="lin" valueType="num">
                                      <p:cBhvr additive="base">
                                        <p:cTn id="44"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05DC236-66BA-4773-A352-44BFA2ED36AF}"/>
              </a:ext>
            </a:extLst>
          </p:cNvPr>
          <p:cNvSpPr>
            <a:spLocks noGrp="1"/>
          </p:cNvSpPr>
          <p:nvPr>
            <p:ph type="sldNum" sz="quarter" idx="12"/>
          </p:nvPr>
        </p:nvSpPr>
        <p:spPr/>
        <p:txBody>
          <a:bodyPr/>
          <a:lstStyle/>
          <a:p>
            <a:fld id="{132FADFE-3B8F-471C-ABF0-DBC7717ECBBC}" type="slidenum">
              <a:rPr lang="es-ES" smtClean="0"/>
              <a:pPr/>
              <a:t>16</a:t>
            </a:fld>
            <a:endParaRPr lang="es-ES"/>
          </a:p>
        </p:txBody>
      </p:sp>
      <p:pic>
        <p:nvPicPr>
          <p:cNvPr id="4" name="Imagen 3">
            <a:extLst>
              <a:ext uri="{FF2B5EF4-FFF2-40B4-BE49-F238E27FC236}">
                <a16:creationId xmlns:a16="http://schemas.microsoft.com/office/drawing/2014/main" id="{7C20480A-A8B8-4FC7-BC26-153131718DA0}"/>
              </a:ext>
            </a:extLst>
          </p:cNvPr>
          <p:cNvPicPr>
            <a:picLocks noChangeAspect="1"/>
          </p:cNvPicPr>
          <p:nvPr/>
        </p:nvPicPr>
        <p:blipFill>
          <a:blip r:embed="rId2"/>
          <a:stretch>
            <a:fillRect/>
          </a:stretch>
        </p:blipFill>
        <p:spPr>
          <a:xfrm>
            <a:off x="24753" y="0"/>
            <a:ext cx="9094494" cy="6858000"/>
          </a:xfrm>
          <a:prstGeom prst="rect">
            <a:avLst/>
          </a:prstGeom>
        </p:spPr>
      </p:pic>
    </p:spTree>
    <p:extLst>
      <p:ext uri="{BB962C8B-B14F-4D97-AF65-F5344CB8AC3E}">
        <p14:creationId xmlns:p14="http://schemas.microsoft.com/office/powerpoint/2010/main" val="66798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32"/>
            <a:ext cx="7776864" cy="707886"/>
          </a:xfrm>
          <a:prstGeom prst="rect">
            <a:avLst/>
          </a:prstGeom>
        </p:spPr>
        <p:txBody>
          <a:bodyPr wrap="square">
            <a:spAutoFit/>
          </a:bodyPr>
          <a:lstStyle/>
          <a:p>
            <a:pPr algn="ctr"/>
            <a:r>
              <a:rPr lang="es-ES" sz="4000" b="1" dirty="0">
                <a:latin typeface="Arial" pitchFamily="34" charset="0"/>
                <a:cs typeface="Arial" pitchFamily="34" charset="0"/>
              </a:rPr>
              <a:t>Los sitiados</a:t>
            </a:r>
            <a:endParaRPr lang="es-UY" sz="4000" b="1" dirty="0">
              <a:latin typeface="Arial" pitchFamily="34" charset="0"/>
              <a:cs typeface="Arial" pitchFamily="34" charset="0"/>
            </a:endParaRPr>
          </a:p>
        </p:txBody>
      </p:sp>
      <p:sp>
        <p:nvSpPr>
          <p:cNvPr id="3" name="Text Box 4"/>
          <p:cNvSpPr txBox="1">
            <a:spLocks noChangeArrowheads="1"/>
          </p:cNvSpPr>
          <p:nvPr/>
        </p:nvSpPr>
        <p:spPr bwMode="auto">
          <a:xfrm>
            <a:off x="251520" y="980728"/>
            <a:ext cx="8640960" cy="3724096"/>
          </a:xfrm>
          <a:prstGeom prst="rect">
            <a:avLst/>
          </a:prstGeom>
          <a:noFill/>
          <a:ln w="9525">
            <a:noFill/>
            <a:miter lim="800000"/>
            <a:headEnd/>
            <a:tailEnd/>
          </a:ln>
        </p:spPr>
        <p:txBody>
          <a:bodyPr wrap="square">
            <a:spAutoFit/>
          </a:bodyPr>
          <a:lstStyle/>
          <a:p>
            <a:pPr>
              <a:spcAft>
                <a:spcPts val="1200"/>
              </a:spcAft>
            </a:pPr>
            <a:r>
              <a:rPr lang="es-ES" sz="2800" dirty="0">
                <a:solidFill>
                  <a:srgbClr val="000000"/>
                </a:solidFill>
                <a:latin typeface="Arial" panose="020B0604020202020204" pitchFamily="34" charset="0"/>
                <a:cs typeface="Arial" panose="020B0604020202020204" pitchFamily="34" charset="0"/>
              </a:rPr>
              <a:t>El </a:t>
            </a:r>
            <a:r>
              <a:rPr lang="es-ES" sz="2800" dirty="0" err="1">
                <a:solidFill>
                  <a:srgbClr val="000000"/>
                </a:solidFill>
                <a:latin typeface="Arial" panose="020B0604020202020204" pitchFamily="34" charset="0"/>
                <a:cs typeface="Arial" panose="020B0604020202020204" pitchFamily="34" charset="0"/>
              </a:rPr>
              <a:t>Cte</a:t>
            </a:r>
            <a:r>
              <a:rPr lang="es-ES" sz="2800" dirty="0">
                <a:solidFill>
                  <a:srgbClr val="000000"/>
                </a:solidFill>
                <a:latin typeface="Arial" panose="020B0604020202020204" pitchFamily="34" charset="0"/>
                <a:cs typeface="Arial" panose="020B0604020202020204" pitchFamily="34" charset="0"/>
              </a:rPr>
              <a:t> </a:t>
            </a:r>
            <a:r>
              <a:rPr lang="es-ES" sz="2800" dirty="0" err="1">
                <a:solidFill>
                  <a:srgbClr val="000000"/>
                </a:solidFill>
                <a:latin typeface="Arial" panose="020B0604020202020204" pitchFamily="34" charset="0"/>
                <a:cs typeface="Arial" panose="020B0604020202020204" pitchFamily="34" charset="0"/>
              </a:rPr>
              <a:t>Lecor</a:t>
            </a:r>
            <a:r>
              <a:rPr lang="es-ES" sz="2800" dirty="0">
                <a:solidFill>
                  <a:srgbClr val="000000"/>
                </a:solidFill>
                <a:latin typeface="Arial" panose="020B0604020202020204" pitchFamily="34" charset="0"/>
                <a:cs typeface="Arial" panose="020B0604020202020204" pitchFamily="34" charset="0"/>
              </a:rPr>
              <a:t>.</a:t>
            </a:r>
          </a:p>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Principios de mayo la rebelión de Los Patrias</a:t>
            </a:r>
          </a:p>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En junio de 1825 llegan refuerzos. una descripción al detalle de las mismas se puede encontrar en la obra de Eduardo Acevedo Díaz “Grito de gloria”</a:t>
            </a:r>
          </a:p>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La vida detrás de la muralla complicada e incomoda</a:t>
            </a:r>
          </a:p>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El mayor problema: el agua y las pasturas.</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17</a:t>
            </a:fld>
            <a:endParaRPr lang="es-ES" dirty="0"/>
          </a:p>
        </p:txBody>
      </p:sp>
      <p:pic>
        <p:nvPicPr>
          <p:cNvPr id="1026" name="Picture 2" descr="postales01">
            <a:extLst>
              <a:ext uri="{FF2B5EF4-FFF2-40B4-BE49-F238E27FC236}">
                <a16:creationId xmlns:a16="http://schemas.microsoft.com/office/drawing/2014/main" id="{FF0942E3-C011-41D2-955B-7E9B5AE840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79634" y="4861034"/>
            <a:ext cx="3233936" cy="195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9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
        <p:nvSpPr>
          <p:cNvPr id="82945" name="Rectangle 1"/>
          <p:cNvSpPr>
            <a:spLocks noChangeArrowheads="1"/>
          </p:cNvSpPr>
          <p:nvPr/>
        </p:nvSpPr>
        <p:spPr bwMode="auto">
          <a:xfrm>
            <a:off x="323528" y="980728"/>
            <a:ext cx="84249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“Este día un yacaré mató a un soldado que se estaba bañando</a:t>
            </a:r>
            <a:r>
              <a:rPr kumimoji="0" lang="es-ES" sz="2400" b="1" i="1" u="none" strike="noStrike" cap="none" normalizeH="0" baseline="30000" dirty="0">
                <a:ln>
                  <a:noFill/>
                </a:ln>
                <a:solidFill>
                  <a:schemeClr val="tx1"/>
                </a:solidFill>
                <a:effectLst/>
                <a:latin typeface="Arial" pitchFamily="34" charset="0"/>
                <a:ea typeface="Times New Roman" pitchFamily="18" charset="0"/>
                <a:cs typeface="Arial" pitchFamily="34" charset="0"/>
                <a:hlinkClick r:id="" action="ppaction://noaction"/>
              </a:rPr>
              <a:t>[</a:t>
            </a:r>
            <a:r>
              <a:rPr kumimoji="0" lang="es-ES" sz="2400" b="1" i="1" u="none" strike="noStrike" cap="none" normalizeH="0" baseline="30000" dirty="0" bmk="">
                <a:ln>
                  <a:noFill/>
                </a:ln>
                <a:solidFill>
                  <a:schemeClr val="tx1"/>
                </a:solidFill>
                <a:effectLst/>
                <a:latin typeface="Arial" pitchFamily="34" charset="0"/>
                <a:ea typeface="Times New Roman" pitchFamily="18" charset="0"/>
                <a:cs typeface="Arial" pitchFamily="34" charset="0"/>
                <a:hlinkClick r:id="" action="ppaction://noaction"/>
              </a:rPr>
              <a:t>1]</a:t>
            </a: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s-ES"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s-UY" sz="2400" b="0" i="0" u="none" strike="noStrike" cap="none" normalizeH="0" baseline="0" dirty="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5733256"/>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UY"/>
          </a:p>
        </p:txBody>
      </p:sp>
      <p:sp>
        <p:nvSpPr>
          <p:cNvPr id="82947" name="Rectangle 3"/>
          <p:cNvSpPr>
            <a:spLocks noChangeArrowheads="1"/>
          </p:cNvSpPr>
          <p:nvPr/>
        </p:nvSpPr>
        <p:spPr bwMode="auto">
          <a:xfrm>
            <a:off x="251520" y="5877272"/>
            <a:ext cx="466108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30000" dirty="0">
                <a:ln>
                  <a:noFill/>
                </a:ln>
                <a:solidFill>
                  <a:schemeClr val="tx1"/>
                </a:solidFill>
                <a:effectLst/>
                <a:latin typeface="Arial" pitchFamily="34" charset="0"/>
                <a:ea typeface="Times New Roman" pitchFamily="18" charset="0"/>
                <a:cs typeface="Arial" pitchFamily="34" charset="0"/>
                <a:hlinkClick r:id="" action="ppaction://noaction"/>
              </a:rPr>
              <a:t>[</a:t>
            </a:r>
            <a:r>
              <a:rPr kumimoji="0" lang="es-ES" sz="1400" b="0" i="0" u="none" strike="noStrike" cap="none" normalizeH="0" baseline="30000" dirty="0" bmk="">
                <a:ln>
                  <a:noFill/>
                </a:ln>
                <a:solidFill>
                  <a:schemeClr val="tx1"/>
                </a:solidFill>
                <a:effectLst/>
                <a:latin typeface="Arial" pitchFamily="34" charset="0"/>
                <a:ea typeface="Times New Roman" pitchFamily="18" charset="0"/>
                <a:cs typeface="Arial" pitchFamily="34" charset="0"/>
                <a:hlinkClick r:id="" action="ppaction://noaction"/>
              </a:rPr>
              <a:t>1]</a:t>
            </a:r>
            <a:r>
              <a:rPr kumimoji="0" lang="es-E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DEL PINO… Diario de la Guerra del Brasil… </a:t>
            </a:r>
            <a:r>
              <a:rPr kumimoji="0" lang="es-ES" sz="1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Pag</a:t>
            </a:r>
            <a:r>
              <a:rPr kumimoji="0" lang="es-E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113.</a:t>
            </a:r>
            <a:endParaRPr kumimoji="0" lang="es-ES" sz="1400" b="0" i="0" u="none" strike="noStrike" cap="none" normalizeH="0" baseline="0" dirty="0">
              <a:ln>
                <a:noFill/>
              </a:ln>
              <a:solidFill>
                <a:schemeClr val="tx1"/>
              </a:solidFill>
              <a:effectLst/>
              <a:latin typeface="Arial" pitchFamily="34" charset="0"/>
              <a:cs typeface="Arial" pitchFamily="34" charset="0"/>
            </a:endParaRPr>
          </a:p>
        </p:txBody>
      </p:sp>
      <p:sp>
        <p:nvSpPr>
          <p:cNvPr id="82948" name="Rectangle 4"/>
          <p:cNvSpPr>
            <a:spLocks noChangeArrowheads="1"/>
          </p:cNvSpPr>
          <p:nvPr/>
        </p:nvSpPr>
        <p:spPr bwMode="auto">
          <a:xfrm>
            <a:off x="251520" y="1844824"/>
            <a:ext cx="849694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 Esta mañana me </a:t>
            </a:r>
            <a:r>
              <a:rPr kumimoji="0" lang="es-ES" sz="24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hise</a:t>
            </a: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 sacar a fierro una muela que me traía hacia </a:t>
            </a:r>
            <a:r>
              <a:rPr kumimoji="0" lang="es-ES" sz="24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quatro</a:t>
            </a: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 o seis días mortificado – Sin embargo que se ha hinchado algo la cara, no siento mayor </a:t>
            </a:r>
            <a:r>
              <a:rPr kumimoji="0" lang="es-ES" sz="24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nobedad</a:t>
            </a: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a:t>
            </a:r>
            <a:r>
              <a:rPr kumimoji="0" lang="es-ES" sz="2400" b="1" i="1" u="none" strike="noStrike" cap="none" normalizeH="0" baseline="30000" dirty="0">
                <a:ln>
                  <a:noFill/>
                </a:ln>
                <a:solidFill>
                  <a:schemeClr val="tx1"/>
                </a:solidFill>
                <a:effectLst/>
                <a:latin typeface="Arial" pitchFamily="34" charset="0"/>
                <a:ea typeface="Times New Roman" pitchFamily="18" charset="0"/>
                <a:cs typeface="Arial" pitchFamily="34" charset="0"/>
                <a:hlinkClick r:id="" action="ppaction://noaction"/>
              </a:rPr>
              <a:t>[2</a:t>
            </a:r>
            <a:r>
              <a:rPr kumimoji="0" lang="es-ES" sz="2400" b="1" i="1" u="none" strike="noStrike" cap="none" normalizeH="0" baseline="30000" dirty="0" bmk="">
                <a:ln>
                  <a:noFill/>
                </a:ln>
                <a:solidFill>
                  <a:schemeClr val="tx1"/>
                </a:solidFill>
                <a:effectLst/>
                <a:latin typeface="Arial" pitchFamily="34" charset="0"/>
                <a:ea typeface="Times New Roman" pitchFamily="18" charset="0"/>
                <a:cs typeface="Arial" pitchFamily="34" charset="0"/>
                <a:hlinkClick r:id="" action="ppaction://noaction"/>
              </a:rPr>
              <a:t>]</a:t>
            </a:r>
            <a:r>
              <a:rPr kumimoji="0" lang="es-E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s-UY" sz="2400" b="0" i="0" u="none" strike="noStrike" cap="none" normalizeH="0" baseline="0" dirty="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251712" y="6221923"/>
            <a:ext cx="828072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hlinkClick r:id="" action="ppaction://noaction"/>
              </a:rPr>
              <a:t>[2</a:t>
            </a:r>
            <a:r>
              <a:rPr kumimoji="0" lang="es-ES" sz="1600" b="0" i="0" u="none" strike="noStrike" cap="none" normalizeH="0" baseline="30000" dirty="0" bmk="">
                <a:ln>
                  <a:noFill/>
                </a:ln>
                <a:solidFill>
                  <a:schemeClr val="tx1"/>
                </a:solidFill>
                <a:effectLst/>
                <a:latin typeface="Arial" pitchFamily="34" charset="0"/>
                <a:ea typeface="Times New Roman" pitchFamily="18" charset="0"/>
                <a:cs typeface="Arial" pitchFamily="34" charset="0"/>
                <a:hlinkClick r:id="" action="ppaction://noaction"/>
              </a:rPr>
              <a:t>]</a:t>
            </a:r>
            <a:r>
              <a:rPr kumimoji="0" lang="es-E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ARCHIVO GENERAL DE LA NACION…  “Diario de marcha del General PAZ. </a:t>
            </a:r>
            <a:r>
              <a:rPr kumimoji="0" lang="es-ES" sz="16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Pag</a:t>
            </a:r>
            <a:r>
              <a:rPr kumimoji="0" lang="es-E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199.</a:t>
            </a:r>
            <a:endParaRPr kumimoji="0" lang="es-ES" sz="1600" b="0" i="0" u="none" strike="noStrike" cap="none" normalizeH="0" baseline="0" dirty="0">
              <a:ln>
                <a:noFill/>
              </a:ln>
              <a:solidFill>
                <a:schemeClr val="tx1"/>
              </a:solidFill>
              <a:effectLst/>
              <a:latin typeface="Arial" pitchFamily="34" charset="0"/>
              <a:cs typeface="Arial" pitchFamily="34" charset="0"/>
            </a:endParaRPr>
          </a:p>
        </p:txBody>
      </p:sp>
      <p:sp>
        <p:nvSpPr>
          <p:cNvPr id="9" name="8 CuadroTexto"/>
          <p:cNvSpPr txBox="1"/>
          <p:nvPr/>
        </p:nvSpPr>
        <p:spPr>
          <a:xfrm>
            <a:off x="539552" y="260648"/>
            <a:ext cx="8352928" cy="646331"/>
          </a:xfrm>
          <a:prstGeom prst="rect">
            <a:avLst/>
          </a:prstGeom>
          <a:noFill/>
        </p:spPr>
        <p:txBody>
          <a:bodyPr wrap="square" rtlCol="0">
            <a:spAutoFit/>
          </a:bodyPr>
          <a:lstStyle/>
          <a:p>
            <a:pPr algn="ctr"/>
            <a:r>
              <a:rPr lang="es-UY" sz="3600" b="1" dirty="0">
                <a:latin typeface="Arial" pitchFamily="34" charset="0"/>
                <a:cs typeface="Arial" pitchFamily="34" charset="0"/>
              </a:rPr>
              <a:t>Ambiente hostil. </a:t>
            </a:r>
          </a:p>
        </p:txBody>
      </p:sp>
      <p:sp>
        <p:nvSpPr>
          <p:cNvPr id="10" name="9 Rectángulo"/>
          <p:cNvSpPr/>
          <p:nvPr/>
        </p:nvSpPr>
        <p:spPr>
          <a:xfrm>
            <a:off x="395536" y="3212976"/>
            <a:ext cx="8352928" cy="1200329"/>
          </a:xfrm>
          <a:prstGeom prst="rect">
            <a:avLst/>
          </a:prstGeom>
        </p:spPr>
        <p:txBody>
          <a:bodyPr wrap="square">
            <a:spAutoFit/>
          </a:bodyPr>
          <a:lstStyle/>
          <a:p>
            <a:r>
              <a:rPr lang="es-ES" sz="2400" i="1" dirty="0">
                <a:latin typeface="Arial" pitchFamily="34" charset="0"/>
                <a:cs typeface="Arial" pitchFamily="34" charset="0"/>
              </a:rPr>
              <a:t>“ 21 de enero de 1827…”La noche es </a:t>
            </a:r>
            <a:r>
              <a:rPr lang="es-ES" sz="2400" i="1" dirty="0" err="1">
                <a:latin typeface="Arial" pitchFamily="34" charset="0"/>
                <a:cs typeface="Arial" pitchFamily="34" charset="0"/>
              </a:rPr>
              <a:t>tenebrosísima</a:t>
            </a:r>
            <a:r>
              <a:rPr lang="es-ES" sz="2400" i="1" dirty="0">
                <a:latin typeface="Arial" pitchFamily="34" charset="0"/>
                <a:cs typeface="Arial" pitchFamily="34" charset="0"/>
              </a:rPr>
              <a:t>, desde la tarde llueve con relámpagos y truenos furiosos, un artillero ha muerto de rayo al frente del campo. </a:t>
            </a:r>
            <a:endParaRPr lang="es-UY" sz="2400" dirty="0">
              <a:latin typeface="Arial" pitchFamily="34" charset="0"/>
              <a:cs typeface="Arial" pitchFamily="34" charset="0"/>
            </a:endParaRPr>
          </a:p>
        </p:txBody>
      </p:sp>
      <p:sp>
        <p:nvSpPr>
          <p:cNvPr id="11" name="10 Rectángulo"/>
          <p:cNvSpPr/>
          <p:nvPr/>
        </p:nvSpPr>
        <p:spPr>
          <a:xfrm>
            <a:off x="323528" y="4509120"/>
            <a:ext cx="8424936" cy="830997"/>
          </a:xfrm>
          <a:prstGeom prst="rect">
            <a:avLst/>
          </a:prstGeom>
        </p:spPr>
        <p:txBody>
          <a:bodyPr wrap="square">
            <a:spAutoFit/>
          </a:bodyPr>
          <a:lstStyle/>
          <a:p>
            <a:r>
              <a:rPr lang="es-ES" sz="2400" i="1" dirty="0">
                <a:latin typeface="Arial" pitchFamily="34" charset="0"/>
                <a:cs typeface="Arial" pitchFamily="34" charset="0"/>
              </a:rPr>
              <a:t>“ … Es asombroso el número de tigres que hay en estos desiertos – Ellos nos hacen disparar las caballadas, </a:t>
            </a:r>
            <a:endParaRPr lang="es-UY" sz="2400" dirty="0">
              <a:latin typeface="Arial" pitchFamily="34" charset="0"/>
              <a:cs typeface="Arial" pitchFamily="34" charset="0"/>
            </a:endParaRPr>
          </a:p>
        </p:txBody>
      </p:sp>
    </p:spTree>
    <p:extLst>
      <p:ext uri="{BB962C8B-B14F-4D97-AF65-F5344CB8AC3E}">
        <p14:creationId xmlns:p14="http://schemas.microsoft.com/office/powerpoint/2010/main" val="33861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5"/>
                                        </p:tgtEl>
                                        <p:attrNameLst>
                                          <p:attrName>style.visibility</p:attrName>
                                        </p:attrNameLst>
                                      </p:cBhvr>
                                      <p:to>
                                        <p:strVal val="visible"/>
                                      </p:to>
                                    </p:set>
                                    <p:anim calcmode="lin" valueType="num">
                                      <p:cBhvr additive="base">
                                        <p:cTn id="7" dur="500" fill="hold"/>
                                        <p:tgtEl>
                                          <p:spTgt spid="82945"/>
                                        </p:tgtEl>
                                        <p:attrNameLst>
                                          <p:attrName>ppt_x</p:attrName>
                                        </p:attrNameLst>
                                      </p:cBhvr>
                                      <p:tavLst>
                                        <p:tav tm="0">
                                          <p:val>
                                            <p:strVal val="#ppt_x"/>
                                          </p:val>
                                        </p:tav>
                                        <p:tav tm="100000">
                                          <p:val>
                                            <p:strVal val="#ppt_x"/>
                                          </p:val>
                                        </p:tav>
                                      </p:tavLst>
                                    </p:anim>
                                    <p:anim calcmode="lin" valueType="num">
                                      <p:cBhvr additive="base">
                                        <p:cTn id="8" dur="500" fill="hold"/>
                                        <p:tgtEl>
                                          <p:spTgt spid="829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948"/>
                                        </p:tgtEl>
                                        <p:attrNameLst>
                                          <p:attrName>style.visibility</p:attrName>
                                        </p:attrNameLst>
                                      </p:cBhvr>
                                      <p:to>
                                        <p:strVal val="visible"/>
                                      </p:to>
                                    </p:set>
                                    <p:anim calcmode="lin" valueType="num">
                                      <p:cBhvr additive="base">
                                        <p:cTn id="13" dur="500" fill="hold"/>
                                        <p:tgtEl>
                                          <p:spTgt spid="82948"/>
                                        </p:tgtEl>
                                        <p:attrNameLst>
                                          <p:attrName>ppt_x</p:attrName>
                                        </p:attrNameLst>
                                      </p:cBhvr>
                                      <p:tavLst>
                                        <p:tav tm="0">
                                          <p:val>
                                            <p:strVal val="#ppt_x"/>
                                          </p:val>
                                        </p:tav>
                                        <p:tav tm="100000">
                                          <p:val>
                                            <p:strVal val="#ppt_x"/>
                                          </p:val>
                                        </p:tav>
                                      </p:tavLst>
                                    </p:anim>
                                    <p:anim calcmode="lin" valueType="num">
                                      <p:cBhvr additive="base">
                                        <p:cTn id="14" dur="500" fill="hold"/>
                                        <p:tgtEl>
                                          <p:spTgt spid="829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p:bldP spid="8294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
        <p:nvSpPr>
          <p:cNvPr id="27650" name="Rectangle 2"/>
          <p:cNvSpPr>
            <a:spLocks noChangeArrowheads="1"/>
          </p:cNvSpPr>
          <p:nvPr/>
        </p:nvSpPr>
        <p:spPr bwMode="auto">
          <a:xfrm>
            <a:off x="251520" y="6093296"/>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UY"/>
          </a:p>
        </p:txBody>
      </p:sp>
      <p:sp>
        <p:nvSpPr>
          <p:cNvPr id="27651" name="Rectangle 3"/>
          <p:cNvSpPr>
            <a:spLocks noChangeArrowheads="1"/>
          </p:cNvSpPr>
          <p:nvPr/>
        </p:nvSpPr>
        <p:spPr bwMode="auto">
          <a:xfrm>
            <a:off x="0" y="6175756"/>
            <a:ext cx="802838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30000" dirty="0">
                <a:ln>
                  <a:noFill/>
                </a:ln>
                <a:solidFill>
                  <a:schemeClr val="tx1"/>
                </a:solidFill>
                <a:effectLst/>
                <a:latin typeface="Arial" pitchFamily="34" charset="0"/>
                <a:ea typeface="Times New Roman" pitchFamily="18" charset="0"/>
                <a:cs typeface="Arial" pitchFamily="34" charset="0"/>
                <a:hlinkClick r:id="" action="ppaction://noaction"/>
              </a:rPr>
              <a:t>[</a:t>
            </a:r>
            <a:r>
              <a:rPr kumimoji="0" lang="es-ES" b="0" i="0" u="none" strike="noStrike" cap="none" normalizeH="0" baseline="30000" dirty="0" bmk="">
                <a:ln>
                  <a:noFill/>
                </a:ln>
                <a:solidFill>
                  <a:schemeClr val="tx1"/>
                </a:solidFill>
                <a:effectLst/>
                <a:latin typeface="Arial" pitchFamily="34" charset="0"/>
                <a:ea typeface="Times New Roman" pitchFamily="18" charset="0"/>
                <a:cs typeface="Arial" pitchFamily="34" charset="0"/>
                <a:hlinkClick r:id="" action="ppaction://noaction"/>
              </a:rPr>
              <a:t>1]</a:t>
            </a:r>
            <a:r>
              <a:rPr kumimoji="0" lang="es-ES" b="0" i="0" u="none" strike="noStrike" cap="none" normalizeH="0" baseline="0" dirty="0">
                <a:ln>
                  <a:noFill/>
                </a:ln>
                <a:solidFill>
                  <a:schemeClr val="tx1"/>
                </a:solidFill>
                <a:effectLst/>
                <a:latin typeface="Arial" pitchFamily="34" charset="0"/>
                <a:ea typeface="Times New Roman" pitchFamily="18" charset="0"/>
                <a:cs typeface="Arial" pitchFamily="34" charset="0"/>
              </a:rPr>
              <a:t> ACEVEDO DIAZ …“</a:t>
            </a:r>
            <a:r>
              <a:rPr kumimoji="0" lang="es-ES" b="0" i="1" u="none" strike="noStrike" cap="none" normalizeH="0" baseline="0" dirty="0">
                <a:ln>
                  <a:noFill/>
                </a:ln>
                <a:solidFill>
                  <a:schemeClr val="tx1"/>
                </a:solidFill>
                <a:effectLst/>
                <a:latin typeface="Arial" pitchFamily="34" charset="0"/>
                <a:ea typeface="Times New Roman" pitchFamily="18" charset="0"/>
                <a:cs typeface="Arial" pitchFamily="34" charset="0"/>
              </a:rPr>
              <a:t>Épocas Militares en los Países del Plata</a:t>
            </a:r>
            <a:r>
              <a:rPr kumimoji="0" lang="es-ES"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s-ES"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Pag</a:t>
            </a:r>
            <a:r>
              <a:rPr kumimoji="0" lang="es-ES" b="0" i="0" u="none" strike="noStrike" cap="none" normalizeH="0" baseline="0" dirty="0">
                <a:ln>
                  <a:noFill/>
                </a:ln>
                <a:solidFill>
                  <a:schemeClr val="tx1"/>
                </a:solidFill>
                <a:effectLst/>
                <a:latin typeface="Arial" pitchFamily="34" charset="0"/>
                <a:ea typeface="Times New Roman" pitchFamily="18" charset="0"/>
                <a:cs typeface="Arial" pitchFamily="34" charset="0"/>
              </a:rPr>
              <a:t> 160.</a:t>
            </a:r>
            <a:endParaRPr kumimoji="0" lang="es-ES" b="0" i="0" u="none" strike="noStrike" cap="none" normalizeH="0" baseline="0" dirty="0">
              <a:ln>
                <a:noFill/>
              </a:ln>
              <a:solidFill>
                <a:schemeClr val="tx1"/>
              </a:solidFill>
              <a:effectLst/>
              <a:latin typeface="Arial" pitchFamily="34" charset="0"/>
              <a:cs typeface="Arial" pitchFamily="34" charset="0"/>
            </a:endParaRPr>
          </a:p>
        </p:txBody>
      </p:sp>
      <p:pic>
        <p:nvPicPr>
          <p:cNvPr id="5122" name="Picture 2" descr="Grito de Gloria - Eduardo Acevedo Díaz | Feedbook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57728" y="3356618"/>
            <a:ext cx="1728192" cy="26587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Épocas Militares En Los Países Del Plata / Acevedo Diaz | Mercado Lib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1499" y="1956676"/>
            <a:ext cx="2592288" cy="39158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smael Textoimpreso : Eduardo Acevedo Díaz (1851-1921) : Free Download,  Borrow, and Streaming : Internet Archiv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188639"/>
            <a:ext cx="2088232" cy="31439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ativa (Spanish Edition): Acevedo Díaz, Eduardo, Rivas, Anton:  9781985597532: Amazon.com: Book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05922" y="166485"/>
            <a:ext cx="1984248" cy="297339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Lanza Y Sable Eduardo Acevedo Diaz Impecable 1965 Unicodueño | Mercado Libre"/>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014192" y="3360018"/>
            <a:ext cx="1728192" cy="2595599"/>
          </a:xfrm>
          <a:prstGeom prst="rect">
            <a:avLst/>
          </a:prstGeom>
          <a:noFill/>
          <a:extLst>
            <a:ext uri="{909E8E84-426E-40DD-AFC4-6F175D3DCCD1}">
              <a14:hiddenFill xmlns:a14="http://schemas.microsoft.com/office/drawing/2010/main">
                <a:solidFill>
                  <a:srgbClr val="FFFFFF"/>
                </a:solidFill>
              </a14:hiddenFill>
            </a:ext>
          </a:extLst>
        </p:spPr>
      </p:pic>
      <p:sp>
        <p:nvSpPr>
          <p:cNvPr id="13" name="2 CuadroTexto">
            <a:extLst>
              <a:ext uri="{FF2B5EF4-FFF2-40B4-BE49-F238E27FC236}">
                <a16:creationId xmlns:a16="http://schemas.microsoft.com/office/drawing/2014/main" id="{68A70ADD-62E3-47FF-B20D-4A333E2D43B8}"/>
              </a:ext>
            </a:extLst>
          </p:cNvPr>
          <p:cNvSpPr txBox="1"/>
          <p:nvPr/>
        </p:nvSpPr>
        <p:spPr>
          <a:xfrm>
            <a:off x="4427984" y="176529"/>
            <a:ext cx="4752528" cy="1323439"/>
          </a:xfrm>
          <a:prstGeom prst="rect">
            <a:avLst/>
          </a:prstGeom>
          <a:noFill/>
        </p:spPr>
        <p:txBody>
          <a:bodyPr wrap="square" rtlCol="0">
            <a:spAutoFit/>
          </a:bodyPr>
          <a:lstStyle/>
          <a:p>
            <a:pPr algn="ctr"/>
            <a:r>
              <a:rPr lang="es-UY" sz="4000" b="1" dirty="0">
                <a:latin typeface="Arial" pitchFamily="34" charset="0"/>
                <a:cs typeface="Arial" pitchFamily="34" charset="0"/>
              </a:rPr>
              <a:t>Fuentes literarias para la historia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783727" y="189556"/>
            <a:ext cx="7416824" cy="1261884"/>
          </a:xfrm>
          <a:prstGeom prst="rect">
            <a:avLst/>
          </a:prstGeom>
          <a:noFill/>
        </p:spPr>
        <p:txBody>
          <a:bodyPr wrap="square" rtlCol="0">
            <a:spAutoFit/>
          </a:bodyPr>
          <a:lstStyle/>
          <a:p>
            <a:pPr algn="ctr"/>
            <a:r>
              <a:rPr lang="es-UY" sz="2800" dirty="0">
                <a:latin typeface="Arial" pitchFamily="34" charset="0"/>
                <a:cs typeface="Arial" pitchFamily="34" charset="0"/>
              </a:rPr>
              <a:t>Julio A. COLLAZO Coronel  (R) de Ingenieros</a:t>
            </a:r>
          </a:p>
          <a:p>
            <a:pPr algn="ctr"/>
            <a:r>
              <a:rPr lang="es-UY" sz="2400" i="1" dirty="0">
                <a:latin typeface="Arial" pitchFamily="34" charset="0"/>
                <a:cs typeface="Arial" pitchFamily="34" charset="0"/>
              </a:rPr>
              <a:t>Magister en Historia</a:t>
            </a:r>
          </a:p>
          <a:p>
            <a:pPr algn="ctr"/>
            <a:r>
              <a:rPr lang="es-UY" sz="2400" i="1" dirty="0">
                <a:latin typeface="Arial" pitchFamily="34" charset="0"/>
                <a:cs typeface="Arial" pitchFamily="34" charset="0"/>
              </a:rPr>
              <a:t>Coordinador del PEHM</a:t>
            </a:r>
          </a:p>
        </p:txBody>
      </p:sp>
      <p:sp>
        <p:nvSpPr>
          <p:cNvPr id="4" name="2 Marcador de contenido"/>
          <p:cNvSpPr txBox="1">
            <a:spLocks/>
          </p:cNvSpPr>
          <p:nvPr/>
        </p:nvSpPr>
        <p:spPr>
          <a:xfrm>
            <a:off x="222262" y="1608488"/>
            <a:ext cx="8575258" cy="3620712"/>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UY" sz="2400" dirty="0">
                <a:latin typeface="Arial" pitchFamily="34" charset="0"/>
                <a:cs typeface="Arial" pitchFamily="34" charset="0"/>
              </a:rPr>
              <a:t>CFPHCCAA                            IMES  2011-12. </a:t>
            </a:r>
            <a:endParaRPr kumimoji="0" lang="es-UY" sz="2400" i="0" u="none" strike="noStrike" kern="1200" cap="none" spc="0" normalizeH="0" baseline="0" noProof="0" dirty="0">
              <a:ln>
                <a:noFill/>
              </a:ln>
              <a:solidFill>
                <a:schemeClr val="tx1"/>
              </a:solidFill>
              <a:effectLst/>
              <a:uLnTx/>
              <a:uFillTx/>
              <a:latin typeface="Arial" pitchFamily="34" charset="0"/>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2400" i="0" u="none" strike="noStrike" kern="1200" cap="none" spc="0" normalizeH="0" baseline="0" noProof="0" dirty="0">
                <a:ln>
                  <a:noFill/>
                </a:ln>
                <a:solidFill>
                  <a:schemeClr val="tx1"/>
                </a:solidFill>
                <a:effectLst/>
                <a:uLnTx/>
                <a:uFillTx/>
                <a:latin typeface="Arial" pitchFamily="34" charset="0"/>
                <a:cs typeface="Arial" pitchFamily="34" charset="0"/>
              </a:rPr>
              <a:t>L, CC.MM  (Estrategia – HM) IMES  2012.</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UY" sz="2400" noProof="0" dirty="0">
                <a:latin typeface="Arial" pitchFamily="34" charset="0"/>
                <a:cs typeface="Arial" pitchFamily="34" charset="0"/>
              </a:rPr>
              <a:t>Magister en Historia                  UM   2013 -14.</a:t>
            </a:r>
          </a:p>
          <a:p>
            <a:pPr marR="0" lvl="0" algn="l" defTabSz="914400" rtl="0" eaLnBrk="1" fontAlgn="auto" latinLnBrk="0" hangingPunct="1">
              <a:lnSpc>
                <a:spcPct val="100000"/>
              </a:lnSpc>
              <a:spcBef>
                <a:spcPct val="20000"/>
              </a:spcBef>
              <a:spcAft>
                <a:spcPts val="0"/>
              </a:spcAft>
              <a:buClrTx/>
              <a:buSzTx/>
              <a:tabLst/>
              <a:defRPr/>
            </a:pPr>
            <a:endParaRPr kumimoji="0" lang="es-UY" sz="2400" i="0" u="none" strike="noStrike" kern="1200" cap="none" spc="0" normalizeH="0" baseline="0" dirty="0">
              <a:ln>
                <a:noFill/>
              </a:ln>
              <a:solidFill>
                <a:srgbClr val="FF0000"/>
              </a:solidFill>
              <a:effectLst/>
              <a:uLnTx/>
              <a:uFillTx/>
              <a:latin typeface="Arial" pitchFamily="34" charset="0"/>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2400" i="0" u="none" strike="noStrike" kern="1200" cap="none" spc="0" normalizeH="0" baseline="0" dirty="0">
                <a:ln>
                  <a:noFill/>
                </a:ln>
                <a:effectLst/>
                <a:uLnTx/>
                <a:uFillTx/>
                <a:latin typeface="Arial" pitchFamily="34" charset="0"/>
                <a:cs typeface="Arial" pitchFamily="34" charset="0"/>
              </a:rPr>
              <a:t>Especialista en H. Militar Contemporánea  </a:t>
            </a:r>
            <a:r>
              <a:rPr lang="es-UY" sz="2400" dirty="0">
                <a:latin typeface="Arial" pitchFamily="34" charset="0"/>
                <a:cs typeface="Arial" pitchFamily="34" charset="0"/>
              </a:rPr>
              <a:t>2020 </a:t>
            </a:r>
          </a:p>
          <a:p>
            <a:pPr marR="0" lvl="0" algn="l" defTabSz="914400" rtl="0" eaLnBrk="1" fontAlgn="auto" latinLnBrk="0" hangingPunct="1">
              <a:lnSpc>
                <a:spcPct val="100000"/>
              </a:lnSpc>
              <a:spcBef>
                <a:spcPct val="20000"/>
              </a:spcBef>
              <a:spcAft>
                <a:spcPts val="0"/>
              </a:spcAft>
              <a:buClrTx/>
              <a:buSzTx/>
              <a:tabLst/>
              <a:defRPr/>
            </a:pPr>
            <a:r>
              <a:rPr lang="es-UY" sz="2400" dirty="0">
                <a:latin typeface="Arial" pitchFamily="34" charset="0"/>
                <a:cs typeface="Arial" pitchFamily="34" charset="0"/>
              </a:rPr>
              <a:t>      Escuela Superior de Guerra del Ejército Argentino.</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s-UY" sz="2400" dirty="0">
              <a:latin typeface="Arial" pitchFamily="34" charset="0"/>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2400" i="0" u="none" strike="noStrike" kern="1200" cap="none" spc="0" normalizeH="0" dirty="0">
                <a:ln>
                  <a:noFill/>
                </a:ln>
                <a:effectLst/>
                <a:uLnTx/>
                <a:uFillTx/>
                <a:latin typeface="Arial" pitchFamily="34" charset="0"/>
                <a:cs typeface="Arial" pitchFamily="34" charset="0"/>
              </a:rPr>
              <a:t>Cursando Maestría en Historia Militar </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pic>
        <p:nvPicPr>
          <p:cNvPr id="6" name="Picture 6" descr="Curso de_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16259" y="1424610"/>
            <a:ext cx="1330837" cy="445960"/>
          </a:xfrm>
          <a:prstGeom prst="rect">
            <a:avLst/>
          </a:prstGeom>
          <a:noFill/>
          <a:ln w="9525">
            <a:solidFill>
              <a:schemeClr val="tx1"/>
            </a:solidFill>
            <a:miter lim="800000"/>
            <a:headEnd/>
            <a:tailEnd/>
          </a:ln>
          <a:effectLst/>
        </p:spPr>
      </p:pic>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28201" y="2760616"/>
            <a:ext cx="569319" cy="66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03214" y="1968528"/>
            <a:ext cx="913752" cy="70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97582" y="3427417"/>
            <a:ext cx="725016" cy="93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extLst>
              <a:ext uri="{FF2B5EF4-FFF2-40B4-BE49-F238E27FC236}">
                <a16:creationId xmlns:a16="http://schemas.microsoft.com/office/drawing/2014/main" id="{5D960340-469D-44C2-BEC9-E62FE86D315B}"/>
              </a:ext>
            </a:extLst>
          </p:cNvPr>
          <p:cNvPicPr>
            <a:picLocks noChangeAspect="1"/>
          </p:cNvPicPr>
          <p:nvPr/>
        </p:nvPicPr>
        <p:blipFill>
          <a:blip r:embed="rId6"/>
          <a:stretch>
            <a:fillRect/>
          </a:stretch>
        </p:blipFill>
        <p:spPr>
          <a:xfrm>
            <a:off x="6247029" y="4453956"/>
            <a:ext cx="2610214" cy="1066949"/>
          </a:xfrm>
          <a:prstGeom prst="rect">
            <a:avLst/>
          </a:prstGeom>
        </p:spPr>
      </p:pic>
    </p:spTree>
    <p:extLst>
      <p:ext uri="{BB962C8B-B14F-4D97-AF65-F5344CB8AC3E}">
        <p14:creationId xmlns:p14="http://schemas.microsoft.com/office/powerpoint/2010/main" val="354355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16632"/>
            <a:ext cx="8640960" cy="707886"/>
          </a:xfrm>
          <a:prstGeom prst="rect">
            <a:avLst/>
          </a:prstGeom>
        </p:spPr>
        <p:txBody>
          <a:bodyPr wrap="square">
            <a:spAutoFit/>
          </a:bodyPr>
          <a:lstStyle/>
          <a:p>
            <a:pPr algn="ctr"/>
            <a:r>
              <a:rPr lang="es-ES" sz="4000" b="1" dirty="0">
                <a:latin typeface="Arial" pitchFamily="34" charset="0"/>
                <a:cs typeface="Arial" pitchFamily="34" charset="0"/>
              </a:rPr>
              <a:t>Los medios de prensa</a:t>
            </a:r>
            <a:endParaRPr lang="es-UY" sz="4000" b="1" dirty="0">
              <a:latin typeface="Arial" pitchFamily="34" charset="0"/>
              <a:cs typeface="Arial" pitchFamily="34" charset="0"/>
            </a:endParaRPr>
          </a:p>
        </p:txBody>
      </p:sp>
      <p:sp>
        <p:nvSpPr>
          <p:cNvPr id="3" name="Text Box 4"/>
          <p:cNvSpPr txBox="1">
            <a:spLocks noChangeArrowheads="1"/>
          </p:cNvSpPr>
          <p:nvPr/>
        </p:nvSpPr>
        <p:spPr bwMode="auto">
          <a:xfrm>
            <a:off x="251520" y="1124744"/>
            <a:ext cx="8950935" cy="1692771"/>
          </a:xfrm>
          <a:prstGeom prst="rect">
            <a:avLst/>
          </a:prstGeom>
          <a:noFill/>
          <a:ln w="9525">
            <a:noFill/>
            <a:miter lim="800000"/>
            <a:headEnd/>
            <a:tailEnd/>
          </a:ln>
        </p:spPr>
        <p:txBody>
          <a:bodyPr wrap="square">
            <a:spAutoFit/>
          </a:bodyPr>
          <a:lstStyle/>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“La Gaceta de la provincia Oriental” hasta feb27</a:t>
            </a:r>
          </a:p>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“El Eco Oriental” y la “Miscelánea Oriental” hasta oct27</a:t>
            </a:r>
          </a:p>
          <a:p>
            <a:pPr>
              <a:spcAft>
                <a:spcPts val="1200"/>
              </a:spcAft>
            </a:pPr>
            <a:r>
              <a:rPr lang="es-ES" sz="2800" dirty="0">
                <a:latin typeface="Arial" panose="020B0604020202020204" pitchFamily="34" charset="0"/>
                <a:ea typeface="Calibri" panose="020F0502020204030204" pitchFamily="34" charset="0"/>
                <a:cs typeface="Arial" panose="020B0604020202020204" pitchFamily="34" charset="0"/>
              </a:rPr>
              <a:t>Influencia de los medios de prensa en las operaciones </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20</a:t>
            </a:fld>
            <a:endParaRPr lang="es-ES" dirty="0"/>
          </a:p>
        </p:txBody>
      </p:sp>
      <p:pic>
        <p:nvPicPr>
          <p:cNvPr id="6" name="Imagen 5">
            <a:extLst>
              <a:ext uri="{FF2B5EF4-FFF2-40B4-BE49-F238E27FC236}">
                <a16:creationId xmlns:a16="http://schemas.microsoft.com/office/drawing/2014/main" id="{CDCF8374-8FCD-4AF9-9033-C6F3D2446B57}"/>
              </a:ext>
            </a:extLst>
          </p:cNvPr>
          <p:cNvPicPr>
            <a:picLocks noChangeAspect="1"/>
          </p:cNvPicPr>
          <p:nvPr/>
        </p:nvPicPr>
        <p:blipFill>
          <a:blip r:embed="rId3"/>
          <a:stretch>
            <a:fillRect/>
          </a:stretch>
        </p:blipFill>
        <p:spPr>
          <a:xfrm>
            <a:off x="304173" y="3117741"/>
            <a:ext cx="4283968" cy="1680072"/>
          </a:xfrm>
          <a:prstGeom prst="rect">
            <a:avLst/>
          </a:prstGeom>
        </p:spPr>
      </p:pic>
      <p:pic>
        <p:nvPicPr>
          <p:cNvPr id="8" name="Imagen 7">
            <a:extLst>
              <a:ext uri="{FF2B5EF4-FFF2-40B4-BE49-F238E27FC236}">
                <a16:creationId xmlns:a16="http://schemas.microsoft.com/office/drawing/2014/main" id="{6FCB7BCC-456B-40A5-96B6-E04D6D674729}"/>
              </a:ext>
            </a:extLst>
          </p:cNvPr>
          <p:cNvPicPr>
            <a:picLocks noChangeAspect="1"/>
          </p:cNvPicPr>
          <p:nvPr/>
        </p:nvPicPr>
        <p:blipFill>
          <a:blip r:embed="rId4"/>
          <a:stretch>
            <a:fillRect/>
          </a:stretch>
        </p:blipFill>
        <p:spPr>
          <a:xfrm>
            <a:off x="3888432" y="4904757"/>
            <a:ext cx="5004048" cy="1784853"/>
          </a:xfrm>
          <a:prstGeom prst="rect">
            <a:avLst/>
          </a:prstGeom>
        </p:spPr>
      </p:pic>
    </p:spTree>
    <p:extLst>
      <p:ext uri="{BB962C8B-B14F-4D97-AF65-F5344CB8AC3E}">
        <p14:creationId xmlns:p14="http://schemas.microsoft.com/office/powerpoint/2010/main" val="16274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052736"/>
            <a:ext cx="8424936" cy="5570756"/>
          </a:xfrm>
          <a:prstGeom prst="rect">
            <a:avLst/>
          </a:prstGeom>
        </p:spPr>
        <p:txBody>
          <a:bodyPr wrap="square">
            <a:spAutoFit/>
          </a:bodyPr>
          <a:lstStyle/>
          <a:p>
            <a:pPr algn="just"/>
            <a:r>
              <a:rPr lang="es-UY" sz="2800" dirty="0">
                <a:latin typeface="Arial" pitchFamily="34" charset="0"/>
                <a:cs typeface="Arial" pitchFamily="34" charset="0"/>
              </a:rPr>
              <a:t>Efectividad del sitio, control de movimientos </a:t>
            </a:r>
            <a:r>
              <a:rPr lang="es-UY" sz="2400" dirty="0">
                <a:latin typeface="Arial" pitchFamily="34" charset="0"/>
                <a:cs typeface="Arial" pitchFamily="34" charset="0"/>
              </a:rPr>
              <a:t>(conocimiento del terreno, actitud de las tropas, flexibilidad en su organización).  </a:t>
            </a:r>
          </a:p>
          <a:p>
            <a:pPr algn="just"/>
            <a:endParaRPr lang="es-UY" sz="2800" dirty="0">
              <a:latin typeface="Arial" pitchFamily="34" charset="0"/>
              <a:cs typeface="Arial" pitchFamily="34" charset="0"/>
            </a:endParaRPr>
          </a:p>
          <a:p>
            <a:pPr algn="just"/>
            <a:r>
              <a:rPr lang="es-UY" sz="2800" dirty="0">
                <a:latin typeface="Arial" pitchFamily="34" charset="0"/>
                <a:cs typeface="Arial" pitchFamily="34" charset="0"/>
              </a:rPr>
              <a:t>El factor sorpresa y la coordinación de esfuerzos como piedra fundamental.</a:t>
            </a:r>
          </a:p>
          <a:p>
            <a:pPr algn="just"/>
            <a:endParaRPr lang="es-UY" sz="2800" dirty="0">
              <a:latin typeface="Arial" pitchFamily="34" charset="0"/>
              <a:cs typeface="Arial" pitchFamily="34" charset="0"/>
            </a:endParaRPr>
          </a:p>
          <a:p>
            <a:pPr algn="just"/>
            <a:r>
              <a:rPr lang="es-UY" sz="2800" dirty="0">
                <a:latin typeface="Arial" pitchFamily="34" charset="0"/>
                <a:cs typeface="Arial" pitchFamily="34" charset="0"/>
              </a:rPr>
              <a:t>Oportunidad. (Acciones ofensivas rápidas e inesperadas para quitar la iniciativa y libertad de acción).</a:t>
            </a:r>
          </a:p>
          <a:p>
            <a:pPr algn="just"/>
            <a:endParaRPr lang="es-UY" sz="2800" dirty="0">
              <a:latin typeface="Arial" pitchFamily="34" charset="0"/>
              <a:cs typeface="Arial" pitchFamily="34" charset="0"/>
            </a:endParaRPr>
          </a:p>
          <a:p>
            <a:pPr algn="just"/>
            <a:r>
              <a:rPr lang="es-UY" sz="2800" dirty="0">
                <a:latin typeface="Arial" pitchFamily="34" charset="0"/>
                <a:cs typeface="Arial" pitchFamily="34" charset="0"/>
              </a:rPr>
              <a:t>Se obstaculizó el despliegue de numerosas tropas brasileñas.</a:t>
            </a:r>
            <a:endParaRPr lang="es-ES" sz="2800" dirty="0">
              <a:latin typeface="Arial" pitchFamily="34" charset="0"/>
              <a:cs typeface="Arial" pitchFamily="34" charset="0"/>
            </a:endParaRPr>
          </a:p>
        </p:txBody>
      </p:sp>
      <p:sp>
        <p:nvSpPr>
          <p:cNvPr id="3" name="2 CuadroTexto"/>
          <p:cNvSpPr txBox="1"/>
          <p:nvPr/>
        </p:nvSpPr>
        <p:spPr>
          <a:xfrm>
            <a:off x="1187625" y="260648"/>
            <a:ext cx="6552728" cy="660502"/>
          </a:xfrm>
          <a:prstGeom prst="rect">
            <a:avLst/>
          </a:prstGeom>
          <a:noFill/>
        </p:spPr>
        <p:txBody>
          <a:bodyPr wrap="square" rtlCol="0">
            <a:spAutoFit/>
          </a:bodyPr>
          <a:lstStyle/>
          <a:p>
            <a:pPr algn="ctr"/>
            <a:r>
              <a:rPr lang="es-ES" sz="3692" b="1" i="1" dirty="0">
                <a:latin typeface="Arial" pitchFamily="34" charset="0"/>
                <a:cs typeface="Arial" pitchFamily="34" charset="0"/>
              </a:rPr>
              <a:t>CONCLUSIONES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D16A599-DE11-436E-8E1A-B42645635A50}"/>
              </a:ext>
            </a:extLst>
          </p:cNvPr>
          <p:cNvSpPr>
            <a:spLocks noGrp="1"/>
          </p:cNvSpPr>
          <p:nvPr>
            <p:ph type="sldNum" sz="quarter" idx="12"/>
          </p:nvPr>
        </p:nvSpPr>
        <p:spPr/>
        <p:txBody>
          <a:bodyPr/>
          <a:lstStyle/>
          <a:p>
            <a:fld id="{132FADFE-3B8F-471C-ABF0-DBC7717ECBBC}" type="slidenum">
              <a:rPr lang="es-ES" smtClean="0"/>
              <a:pPr/>
              <a:t>22</a:t>
            </a:fld>
            <a:endParaRPr lang="es-ES"/>
          </a:p>
        </p:txBody>
      </p:sp>
      <p:sp>
        <p:nvSpPr>
          <p:cNvPr id="4" name="CuadroTexto 3">
            <a:extLst>
              <a:ext uri="{FF2B5EF4-FFF2-40B4-BE49-F238E27FC236}">
                <a16:creationId xmlns:a16="http://schemas.microsoft.com/office/drawing/2014/main" id="{DA15D859-160F-4ADC-8CD4-AA9CF268A919}"/>
              </a:ext>
            </a:extLst>
          </p:cNvPr>
          <p:cNvSpPr txBox="1"/>
          <p:nvPr/>
        </p:nvSpPr>
        <p:spPr>
          <a:xfrm>
            <a:off x="390364" y="2438331"/>
            <a:ext cx="8363272" cy="2754600"/>
          </a:xfrm>
          <a:prstGeom prst="rect">
            <a:avLst/>
          </a:prstGeom>
          <a:noFill/>
        </p:spPr>
        <p:txBody>
          <a:bodyPr wrap="square">
            <a:spAutoFit/>
          </a:bodyPr>
          <a:lstStyle/>
          <a:p>
            <a:pPr algn="just">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Finalmente se reafirma la idea que el “sitio” de Montevideo, emplazado durante la guerra contra el Brasil si bien no fue decisivo, contribuyó en forma trascendente al esfuerzo de guerra del Ejército de las Provincias Unidas.</a:t>
            </a:r>
          </a:p>
          <a:p>
            <a:pPr algn="just">
              <a:spcAft>
                <a:spcPts val="600"/>
              </a:spcAft>
            </a:pPr>
            <a:endParaRPr lang="es-ES" sz="2800" dirty="0">
              <a:latin typeface="Arial" panose="020B0604020202020204" pitchFamily="34" charset="0"/>
              <a:ea typeface="Calibri" panose="020F0502020204030204" pitchFamily="34" charset="0"/>
              <a:cs typeface="Arial" panose="020B0604020202020204" pitchFamily="34" charset="0"/>
            </a:endParaRPr>
          </a:p>
        </p:txBody>
      </p:sp>
      <p:sp>
        <p:nvSpPr>
          <p:cNvPr id="5" name="2 CuadroTexto">
            <a:extLst>
              <a:ext uri="{FF2B5EF4-FFF2-40B4-BE49-F238E27FC236}">
                <a16:creationId xmlns:a16="http://schemas.microsoft.com/office/drawing/2014/main" id="{69ECAAE6-5ACA-43A2-BC4A-9F52A16A87B5}"/>
              </a:ext>
            </a:extLst>
          </p:cNvPr>
          <p:cNvSpPr txBox="1"/>
          <p:nvPr/>
        </p:nvSpPr>
        <p:spPr>
          <a:xfrm>
            <a:off x="1295636" y="1051928"/>
            <a:ext cx="6552728" cy="660502"/>
          </a:xfrm>
          <a:prstGeom prst="rect">
            <a:avLst/>
          </a:prstGeom>
          <a:noFill/>
        </p:spPr>
        <p:txBody>
          <a:bodyPr wrap="square" rtlCol="0">
            <a:spAutoFit/>
          </a:bodyPr>
          <a:lstStyle/>
          <a:p>
            <a:pPr algn="ctr"/>
            <a:r>
              <a:rPr lang="es-ES" sz="3692" b="1" i="1" dirty="0">
                <a:latin typeface="Arial" pitchFamily="34" charset="0"/>
                <a:cs typeface="Arial" pitchFamily="34" charset="0"/>
              </a:rPr>
              <a:t>CONCLUSION FINAL</a:t>
            </a:r>
          </a:p>
        </p:txBody>
      </p:sp>
    </p:spTree>
    <p:extLst>
      <p:ext uri="{BB962C8B-B14F-4D97-AF65-F5344CB8AC3E}">
        <p14:creationId xmlns:p14="http://schemas.microsoft.com/office/powerpoint/2010/main" val="1677905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D16A599-DE11-436E-8E1A-B42645635A50}"/>
              </a:ext>
            </a:extLst>
          </p:cNvPr>
          <p:cNvSpPr>
            <a:spLocks noGrp="1"/>
          </p:cNvSpPr>
          <p:nvPr>
            <p:ph type="sldNum" sz="quarter" idx="12"/>
          </p:nvPr>
        </p:nvSpPr>
        <p:spPr/>
        <p:txBody>
          <a:bodyPr/>
          <a:lstStyle/>
          <a:p>
            <a:fld id="{132FADFE-3B8F-471C-ABF0-DBC7717ECBBC}" type="slidenum">
              <a:rPr lang="es-ES" smtClean="0"/>
              <a:pPr/>
              <a:t>23</a:t>
            </a:fld>
            <a:endParaRPr lang="es-ES"/>
          </a:p>
        </p:txBody>
      </p:sp>
      <p:sp>
        <p:nvSpPr>
          <p:cNvPr id="4" name="CuadroTexto 3">
            <a:extLst>
              <a:ext uri="{FF2B5EF4-FFF2-40B4-BE49-F238E27FC236}">
                <a16:creationId xmlns:a16="http://schemas.microsoft.com/office/drawing/2014/main" id="{DA15D859-160F-4ADC-8CD4-AA9CF268A919}"/>
              </a:ext>
            </a:extLst>
          </p:cNvPr>
          <p:cNvSpPr txBox="1"/>
          <p:nvPr/>
        </p:nvSpPr>
        <p:spPr>
          <a:xfrm>
            <a:off x="390364" y="2132856"/>
            <a:ext cx="8363272" cy="3108543"/>
          </a:xfrm>
          <a:prstGeom prst="rect">
            <a:avLst/>
          </a:prstGeom>
          <a:noFill/>
        </p:spPr>
        <p:txBody>
          <a:bodyPr wrap="square">
            <a:spAutoFit/>
          </a:bodyPr>
          <a:lstStyle/>
          <a:p>
            <a:pPr algn="just">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El sitio de Montevideo se mantuvo hasta el final de la guerra, en 1829 frente a la culminación formal de la misma mediante la firma de documentos ratificados por ambas partes, las tropas brasileñas entregarán la ciudad al Ejército Republicano retirándose del territorio atravesando la campaña e internándose en suelo brasileño.</a:t>
            </a:r>
          </a:p>
        </p:txBody>
      </p:sp>
      <p:sp>
        <p:nvSpPr>
          <p:cNvPr id="5" name="2 CuadroTexto">
            <a:extLst>
              <a:ext uri="{FF2B5EF4-FFF2-40B4-BE49-F238E27FC236}">
                <a16:creationId xmlns:a16="http://schemas.microsoft.com/office/drawing/2014/main" id="{69ECAAE6-5ACA-43A2-BC4A-9F52A16A87B5}"/>
              </a:ext>
            </a:extLst>
          </p:cNvPr>
          <p:cNvSpPr txBox="1"/>
          <p:nvPr/>
        </p:nvSpPr>
        <p:spPr>
          <a:xfrm>
            <a:off x="1295636" y="1073062"/>
            <a:ext cx="6552728" cy="660502"/>
          </a:xfrm>
          <a:prstGeom prst="rect">
            <a:avLst/>
          </a:prstGeom>
          <a:noFill/>
        </p:spPr>
        <p:txBody>
          <a:bodyPr wrap="square" rtlCol="0">
            <a:spAutoFit/>
          </a:bodyPr>
          <a:lstStyle/>
          <a:p>
            <a:pPr algn="ctr"/>
            <a:r>
              <a:rPr lang="es-ES" sz="3692" b="1" i="1" dirty="0">
                <a:latin typeface="Arial" pitchFamily="34" charset="0"/>
                <a:cs typeface="Arial" pitchFamily="34" charset="0"/>
              </a:rPr>
              <a:t>EPILOGO</a:t>
            </a:r>
          </a:p>
        </p:txBody>
      </p:sp>
    </p:spTree>
    <p:extLst>
      <p:ext uri="{BB962C8B-B14F-4D97-AF65-F5344CB8AC3E}">
        <p14:creationId xmlns:p14="http://schemas.microsoft.com/office/powerpoint/2010/main" val="1113036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5" name="4 CuadroTexto"/>
          <p:cNvSpPr txBox="1"/>
          <p:nvPr/>
        </p:nvSpPr>
        <p:spPr>
          <a:xfrm>
            <a:off x="1381492" y="2897249"/>
            <a:ext cx="6552728" cy="603691"/>
          </a:xfrm>
          <a:prstGeom prst="rect">
            <a:avLst/>
          </a:prstGeom>
          <a:noFill/>
        </p:spPr>
        <p:txBody>
          <a:bodyPr wrap="square" rtlCol="0">
            <a:spAutoFit/>
          </a:bodyPr>
          <a:lstStyle/>
          <a:p>
            <a:pPr algn="ctr"/>
            <a:r>
              <a:rPr lang="es-ES" sz="3323" b="1" i="1" dirty="0">
                <a:latin typeface="Arial" pitchFamily="34" charset="0"/>
                <a:cs typeface="Arial" pitchFamily="34" charset="0"/>
              </a:rPr>
              <a:t>FIN DE LA EXPOSICIÓN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482769"/>
            <a:ext cx="7416824" cy="707886"/>
          </a:xfrm>
          <a:prstGeom prst="rect">
            <a:avLst/>
          </a:prstGeom>
          <a:noFill/>
        </p:spPr>
        <p:txBody>
          <a:bodyPr wrap="square" rtlCol="0">
            <a:spAutoFit/>
          </a:bodyPr>
          <a:lstStyle/>
          <a:p>
            <a:pPr algn="ctr"/>
            <a:r>
              <a:rPr lang="es-UY" sz="4000" b="1" dirty="0">
                <a:latin typeface="Arial" pitchFamily="34" charset="0"/>
                <a:cs typeface="Arial" pitchFamily="34" charset="0"/>
              </a:rPr>
              <a:t>Sumario</a:t>
            </a:r>
          </a:p>
        </p:txBody>
      </p:sp>
      <p:sp>
        <p:nvSpPr>
          <p:cNvPr id="4" name="2 Marcador de contenido"/>
          <p:cNvSpPr txBox="1">
            <a:spLocks/>
          </p:cNvSpPr>
          <p:nvPr/>
        </p:nvSpPr>
        <p:spPr>
          <a:xfrm>
            <a:off x="1655676" y="1520951"/>
            <a:ext cx="5940660" cy="1908049"/>
          </a:xfrm>
          <a:prstGeom prst="rect">
            <a:avLst/>
          </a:prstGeom>
        </p:spPr>
        <p:txBody>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3200" i="0" u="none" strike="noStrike" kern="1200" cap="none" spc="0" normalizeH="0" baseline="0" noProof="0" dirty="0">
                <a:ln>
                  <a:noFill/>
                </a:ln>
                <a:solidFill>
                  <a:schemeClr val="tx1"/>
                </a:solidFill>
                <a:effectLst/>
                <a:uLnTx/>
                <a:uFillTx/>
                <a:latin typeface="Arial" pitchFamily="34" charset="0"/>
                <a:cs typeface="Arial" pitchFamily="34" charset="0"/>
              </a:rPr>
              <a:t>Introducción / Marco teórico</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UY" sz="3200" i="0" u="none" strike="noStrike" kern="1200" cap="none" spc="0" normalizeH="0" baseline="0" noProof="0" dirty="0">
                <a:ln>
                  <a:noFill/>
                </a:ln>
                <a:solidFill>
                  <a:schemeClr val="tx1"/>
                </a:solidFill>
                <a:effectLst/>
                <a:uLnTx/>
                <a:uFillTx/>
                <a:latin typeface="Arial" pitchFamily="34" charset="0"/>
                <a:cs typeface="Arial" pitchFamily="34" charset="0"/>
              </a:rPr>
              <a:t>El sitio de Montevideo.</a:t>
            </a:r>
            <a:endParaRPr lang="es-UY" sz="3200" noProof="0" dirty="0">
              <a:latin typeface="Arial" pitchFamily="34" charset="0"/>
              <a:cs typeface="Arial" pitchFamily="34" charset="0"/>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s-UY" sz="3200" dirty="0">
                <a:latin typeface="Arial" pitchFamily="34" charset="0"/>
                <a:cs typeface="Arial" pitchFamily="34" charset="0"/>
              </a:rPr>
              <a:t>Conclusiones</a:t>
            </a:r>
            <a:endParaRPr kumimoji="0" lang="es-UY" sz="320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pic>
        <p:nvPicPr>
          <p:cNvPr id="6" name="Imagen 5">
            <a:extLst>
              <a:ext uri="{FF2B5EF4-FFF2-40B4-BE49-F238E27FC236}">
                <a16:creationId xmlns:a16="http://schemas.microsoft.com/office/drawing/2014/main" id="{9DBF8050-8C6C-4D02-91BD-3E873D390C13}"/>
              </a:ext>
            </a:extLst>
          </p:cNvPr>
          <p:cNvPicPr>
            <a:picLocks noChangeAspect="1"/>
          </p:cNvPicPr>
          <p:nvPr/>
        </p:nvPicPr>
        <p:blipFill>
          <a:blip r:embed="rId2"/>
          <a:stretch>
            <a:fillRect/>
          </a:stretch>
        </p:blipFill>
        <p:spPr>
          <a:xfrm>
            <a:off x="1963804" y="3367101"/>
            <a:ext cx="5324403" cy="3354374"/>
          </a:xfrm>
          <a:prstGeom prst="rect">
            <a:avLst/>
          </a:prstGeom>
        </p:spPr>
      </p:pic>
    </p:spTree>
    <p:extLst>
      <p:ext uri="{BB962C8B-B14F-4D97-AF65-F5344CB8AC3E}">
        <p14:creationId xmlns:p14="http://schemas.microsoft.com/office/powerpoint/2010/main" val="31842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476672"/>
            <a:ext cx="7776864" cy="707886"/>
          </a:xfrm>
          <a:prstGeom prst="rect">
            <a:avLst/>
          </a:prstGeom>
        </p:spPr>
        <p:txBody>
          <a:bodyPr wrap="square">
            <a:spAutoFit/>
          </a:bodyPr>
          <a:lstStyle/>
          <a:p>
            <a:pPr algn="ctr"/>
            <a:r>
              <a:rPr lang="es-ES" sz="4000" b="1" dirty="0">
                <a:latin typeface="Arial" pitchFamily="34" charset="0"/>
                <a:cs typeface="Arial" pitchFamily="34" charset="0"/>
              </a:rPr>
              <a:t>Situación hacia 1825</a:t>
            </a:r>
            <a:endParaRPr lang="es-UY" sz="4000" b="1" dirty="0">
              <a:latin typeface="Arial" pitchFamily="34" charset="0"/>
              <a:cs typeface="Arial" pitchFamily="34" charset="0"/>
            </a:endParaRPr>
          </a:p>
        </p:txBody>
      </p:sp>
      <p:sp>
        <p:nvSpPr>
          <p:cNvPr id="3" name="Text Box 4"/>
          <p:cNvSpPr txBox="1">
            <a:spLocks noChangeArrowheads="1"/>
          </p:cNvSpPr>
          <p:nvPr/>
        </p:nvSpPr>
        <p:spPr bwMode="auto">
          <a:xfrm>
            <a:off x="60648" y="1556792"/>
            <a:ext cx="9083352" cy="1969770"/>
          </a:xfrm>
          <a:prstGeom prst="rect">
            <a:avLst/>
          </a:prstGeom>
          <a:noFill/>
          <a:ln w="9525">
            <a:noFill/>
            <a:miter lim="800000"/>
            <a:headEnd/>
            <a:tailEnd/>
          </a:ln>
        </p:spPr>
        <p:txBody>
          <a:bodyPr wrap="square">
            <a:spAutoFit/>
          </a:bodyPr>
          <a:lstStyle/>
          <a:p>
            <a:pPr>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Desaparecida la figura de Artigas quedaron sus </a:t>
            </a:r>
            <a:r>
              <a:rPr lang="es-ES" sz="2800" dirty="0" err="1">
                <a:effectLst/>
                <a:latin typeface="Arial" panose="020B0604020202020204" pitchFamily="34" charset="0"/>
                <a:ea typeface="Calibri" panose="020F0502020204030204" pitchFamily="34" charset="0"/>
                <a:cs typeface="Arial" panose="020B0604020202020204" pitchFamily="34" charset="0"/>
              </a:rPr>
              <a:t>Ttes</a:t>
            </a:r>
            <a:r>
              <a:rPr lang="es-ES" sz="2800" dirty="0">
                <a:effectLst/>
                <a:latin typeface="Arial" panose="020B0604020202020204" pitchFamily="34" charset="0"/>
                <a:ea typeface="Calibri" panose="020F0502020204030204" pitchFamily="34" charset="0"/>
                <a:cs typeface="Arial" panose="020B0604020202020204" pitchFamily="34" charset="0"/>
              </a:rPr>
              <a:t>. </a:t>
            </a:r>
          </a:p>
          <a:p>
            <a:pPr algn="just">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1825 “Provincia Cisplatina” parte del Imperio del Brasil. </a:t>
            </a:r>
          </a:p>
          <a:p>
            <a:pPr algn="just">
              <a:spcAft>
                <a:spcPts val="600"/>
              </a:spcAft>
            </a:pPr>
            <a:r>
              <a:rPr lang="es-ES" sz="2800" dirty="0">
                <a:effectLst/>
                <a:latin typeface="Arial" panose="020B0604020202020204" pitchFamily="34" charset="0"/>
                <a:ea typeface="Calibri" panose="020F0502020204030204" pitchFamily="34" charset="0"/>
              </a:rPr>
              <a:t>Bs As. Entendía como suya a la Provincia Oriental del Uruguay, pero entrar en guerra era cosa seria.</a:t>
            </a:r>
          </a:p>
        </p:txBody>
      </p:sp>
      <p:pic>
        <p:nvPicPr>
          <p:cNvPr id="7" name="Picture 2" descr="Provincia Cisplatina - Wikipedia, la enciclopedia libre">
            <a:extLst>
              <a:ext uri="{FF2B5EF4-FFF2-40B4-BE49-F238E27FC236}">
                <a16:creationId xmlns:a16="http://schemas.microsoft.com/office/drawing/2014/main" id="{605F8AC6-1B5C-431C-9CEE-664D79600D1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8064" y="4293096"/>
            <a:ext cx="2019692" cy="134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pload.wikimedia.org/wikipedia/commons/thumb/5/...">
            <a:extLst>
              <a:ext uri="{FF2B5EF4-FFF2-40B4-BE49-F238E27FC236}">
                <a16:creationId xmlns:a16="http://schemas.microsoft.com/office/drawing/2014/main" id="{518312A2-D6E9-4407-BD2B-BB9C1D6C51F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57608" y="3588261"/>
            <a:ext cx="2376264" cy="326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A7B6FF1-F692-4807-AEF1-3622ACB767B6}"/>
              </a:ext>
            </a:extLst>
          </p:cNvPr>
          <p:cNvSpPr txBox="1"/>
          <p:nvPr/>
        </p:nvSpPr>
        <p:spPr>
          <a:xfrm>
            <a:off x="351395" y="908720"/>
            <a:ext cx="7992888" cy="3570208"/>
          </a:xfrm>
          <a:prstGeom prst="rect">
            <a:avLst/>
          </a:prstGeom>
          <a:noFill/>
        </p:spPr>
        <p:txBody>
          <a:bodyPr wrap="square">
            <a:spAutoFit/>
          </a:bodyPr>
          <a:lstStyle/>
          <a:p>
            <a:pPr algn="just">
              <a:spcAft>
                <a:spcPts val="600"/>
              </a:spcAft>
            </a:pPr>
            <a:r>
              <a:rPr lang="es-ES" sz="2800" dirty="0">
                <a:effectLst/>
                <a:latin typeface="Arial" panose="020B0604020202020204" pitchFamily="34" charset="0"/>
                <a:ea typeface="Calibri" panose="020F0502020204030204" pitchFamily="34" charset="0"/>
              </a:rPr>
              <a:t>19 de abril Desembarco de la Agraciada</a:t>
            </a:r>
          </a:p>
          <a:p>
            <a:pPr algn="just">
              <a:spcAft>
                <a:spcPts val="600"/>
              </a:spcAft>
            </a:pPr>
            <a:r>
              <a:rPr lang="es-ES" sz="2800" dirty="0">
                <a:latin typeface="Arial" panose="020B0604020202020204" pitchFamily="34" charset="0"/>
                <a:ea typeface="Calibri" panose="020F0502020204030204" pitchFamily="34" charset="0"/>
              </a:rPr>
              <a:t>29 de abril Abrazo del Monzón.</a:t>
            </a:r>
          </a:p>
          <a:p>
            <a:pPr algn="just">
              <a:spcAft>
                <a:spcPts val="600"/>
              </a:spcAft>
            </a:pPr>
            <a:r>
              <a:rPr lang="es-ES" sz="2800" dirty="0">
                <a:latin typeface="Arial" panose="020B0604020202020204" pitchFamily="34" charset="0"/>
                <a:ea typeface="Calibri" panose="020F0502020204030204" pitchFamily="34" charset="0"/>
              </a:rPr>
              <a:t>9 de mayo Sitio de Montevideo</a:t>
            </a:r>
          </a:p>
          <a:p>
            <a:pPr algn="just">
              <a:spcAft>
                <a:spcPts val="600"/>
              </a:spcAft>
            </a:pPr>
            <a:r>
              <a:rPr lang="es-ES" sz="2800" dirty="0">
                <a:latin typeface="Arial" panose="020B0604020202020204" pitchFamily="34" charset="0"/>
                <a:ea typeface="Calibri" panose="020F0502020204030204" pitchFamily="34" charset="0"/>
              </a:rPr>
              <a:t>25 de agosto Declaratoria de la Independencia</a:t>
            </a:r>
          </a:p>
          <a:p>
            <a:pPr algn="just">
              <a:spcAft>
                <a:spcPts val="600"/>
              </a:spcAft>
            </a:pPr>
            <a:r>
              <a:rPr lang="es-ES" sz="2800" dirty="0">
                <a:effectLst/>
                <a:latin typeface="Arial" panose="020B0604020202020204" pitchFamily="34" charset="0"/>
                <a:ea typeface="Calibri" panose="020F0502020204030204" pitchFamily="34" charset="0"/>
              </a:rPr>
              <a:t>24 de setiembre Batalla de rincón</a:t>
            </a:r>
          </a:p>
          <a:p>
            <a:pPr algn="just">
              <a:spcAft>
                <a:spcPts val="600"/>
              </a:spcAft>
            </a:pPr>
            <a:r>
              <a:rPr lang="es-ES" sz="2800" dirty="0">
                <a:latin typeface="Arial" panose="020B0604020202020204" pitchFamily="34" charset="0"/>
                <a:ea typeface="Calibri" panose="020F0502020204030204" pitchFamily="34" charset="0"/>
              </a:rPr>
              <a:t>12 de octubre Batalla de Sarandí. </a:t>
            </a:r>
          </a:p>
          <a:p>
            <a:pPr algn="just">
              <a:spcAft>
                <a:spcPts val="600"/>
              </a:spcAft>
            </a:pPr>
            <a:r>
              <a:rPr lang="es-ES" sz="2800" dirty="0">
                <a:latin typeface="Arial" panose="020B0604020202020204" pitchFamily="34" charset="0"/>
                <a:ea typeface="Calibri" panose="020F0502020204030204" pitchFamily="34" charset="0"/>
              </a:rPr>
              <a:t>10 de diciembre Declaración de guerra de Brasil. </a:t>
            </a:r>
            <a:endParaRPr lang="es-ES" sz="2800" dirty="0">
              <a:effectLst/>
              <a:latin typeface="Arial" panose="020B0604020202020204" pitchFamily="34" charset="0"/>
              <a:ea typeface="Calibri" panose="020F0502020204030204" pitchFamily="34" charset="0"/>
            </a:endParaRPr>
          </a:p>
        </p:txBody>
      </p:sp>
      <p:sp>
        <p:nvSpPr>
          <p:cNvPr id="9" name="1 Rectángulo">
            <a:extLst>
              <a:ext uri="{FF2B5EF4-FFF2-40B4-BE49-F238E27FC236}">
                <a16:creationId xmlns:a16="http://schemas.microsoft.com/office/drawing/2014/main" id="{4F52B3F8-3ECD-41F9-A25D-0993DFE773B7}"/>
              </a:ext>
            </a:extLst>
          </p:cNvPr>
          <p:cNvSpPr/>
          <p:nvPr/>
        </p:nvSpPr>
        <p:spPr>
          <a:xfrm>
            <a:off x="367269" y="260648"/>
            <a:ext cx="7776864" cy="646331"/>
          </a:xfrm>
          <a:prstGeom prst="rect">
            <a:avLst/>
          </a:prstGeom>
        </p:spPr>
        <p:txBody>
          <a:bodyPr wrap="square">
            <a:spAutoFit/>
          </a:bodyPr>
          <a:lstStyle/>
          <a:p>
            <a:pPr algn="ctr"/>
            <a:r>
              <a:rPr lang="es-ES" sz="3600" b="1" dirty="0">
                <a:latin typeface="Arial" pitchFamily="34" charset="0"/>
                <a:cs typeface="Arial" pitchFamily="34" charset="0"/>
              </a:rPr>
              <a:t>1825</a:t>
            </a:r>
            <a:endParaRPr lang="es-UY" sz="3600" b="1" dirty="0">
              <a:latin typeface="Arial" pitchFamily="34" charset="0"/>
              <a:cs typeface="Arial" pitchFamily="34" charset="0"/>
            </a:endParaRPr>
          </a:p>
        </p:txBody>
      </p:sp>
      <p:pic>
        <p:nvPicPr>
          <p:cNvPr id="7" name="Picture 2">
            <a:extLst>
              <a:ext uri="{FF2B5EF4-FFF2-40B4-BE49-F238E27FC236}">
                <a16:creationId xmlns:a16="http://schemas.microsoft.com/office/drawing/2014/main" id="{F365309D-B1A3-4C44-8C5B-0F4B00CCFB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0554" y="4509120"/>
            <a:ext cx="3241645" cy="2291931"/>
          </a:xfrm>
          <a:prstGeom prst="rect">
            <a:avLst/>
          </a:prstGeom>
          <a:noFill/>
          <a:ln w="9525">
            <a:noFill/>
            <a:miter lim="800000"/>
            <a:headEnd/>
            <a:tailEnd/>
          </a:ln>
        </p:spPr>
      </p:pic>
    </p:spTree>
    <p:extLst>
      <p:ext uri="{BB962C8B-B14F-4D97-AF65-F5344CB8AC3E}">
        <p14:creationId xmlns:p14="http://schemas.microsoft.com/office/powerpoint/2010/main" val="36164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9E3B12E-44FB-4CA3-8D2F-AC17499D66D7}"/>
              </a:ext>
            </a:extLst>
          </p:cNvPr>
          <p:cNvSpPr>
            <a:spLocks noGrp="1"/>
          </p:cNvSpPr>
          <p:nvPr>
            <p:ph type="sldNum" sz="quarter" idx="12"/>
          </p:nvPr>
        </p:nvSpPr>
        <p:spPr/>
        <p:txBody>
          <a:bodyPr/>
          <a:lstStyle/>
          <a:p>
            <a:fld id="{132FADFE-3B8F-471C-ABF0-DBC7717ECBBC}" type="slidenum">
              <a:rPr lang="es-ES" smtClean="0"/>
              <a:pPr/>
              <a:t>6</a:t>
            </a:fld>
            <a:endParaRPr lang="es-ES"/>
          </a:p>
        </p:txBody>
      </p:sp>
      <p:pic>
        <p:nvPicPr>
          <p:cNvPr id="1026" name="Picture 2" descr="Desembarco de los Treinta y Tres Orientales | Ministerio de Educación y  Cultura">
            <a:extLst>
              <a:ext uri="{FF2B5EF4-FFF2-40B4-BE49-F238E27FC236}">
                <a16:creationId xmlns:a16="http://schemas.microsoft.com/office/drawing/2014/main" id="{CD23D669-82B3-4935-BE54-F416699BE5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437" y="806986"/>
            <a:ext cx="9001125"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a:extLst>
              <a:ext uri="{FF2B5EF4-FFF2-40B4-BE49-F238E27FC236}">
                <a16:creationId xmlns:a16="http://schemas.microsoft.com/office/drawing/2014/main" id="{A7805C60-13BC-46B4-B62C-18E834EDFDA5}"/>
              </a:ext>
            </a:extLst>
          </p:cNvPr>
          <p:cNvSpPr txBox="1"/>
          <p:nvPr/>
        </p:nvSpPr>
        <p:spPr>
          <a:xfrm>
            <a:off x="1331640" y="157862"/>
            <a:ext cx="6588224" cy="707886"/>
          </a:xfrm>
          <a:prstGeom prst="rect">
            <a:avLst/>
          </a:prstGeom>
          <a:noFill/>
        </p:spPr>
        <p:txBody>
          <a:bodyPr wrap="square" rtlCol="0">
            <a:spAutoFit/>
          </a:bodyPr>
          <a:lstStyle/>
          <a:p>
            <a:pPr algn="ctr"/>
            <a:r>
              <a:rPr lang="es-UY" sz="4000" b="1" dirty="0">
                <a:latin typeface="Arial" pitchFamily="34" charset="0"/>
                <a:cs typeface="Arial" pitchFamily="34" charset="0"/>
              </a:rPr>
              <a:t>19 de abril de 1825</a:t>
            </a:r>
          </a:p>
        </p:txBody>
      </p:sp>
      <p:sp>
        <p:nvSpPr>
          <p:cNvPr id="7" name="CuadroTexto 6">
            <a:extLst>
              <a:ext uri="{FF2B5EF4-FFF2-40B4-BE49-F238E27FC236}">
                <a16:creationId xmlns:a16="http://schemas.microsoft.com/office/drawing/2014/main" id="{6A9F8C97-438F-4102-86DD-954812B4410A}"/>
              </a:ext>
            </a:extLst>
          </p:cNvPr>
          <p:cNvSpPr txBox="1"/>
          <p:nvPr/>
        </p:nvSpPr>
        <p:spPr>
          <a:xfrm>
            <a:off x="5328146" y="6356350"/>
            <a:ext cx="3744416" cy="400110"/>
          </a:xfrm>
          <a:prstGeom prst="rect">
            <a:avLst/>
          </a:prstGeom>
          <a:noFill/>
        </p:spPr>
        <p:txBody>
          <a:bodyPr wrap="square">
            <a:spAutoFit/>
          </a:bodyPr>
          <a:lstStyle/>
          <a:p>
            <a:r>
              <a:rPr lang="es-ES" sz="2000" b="0" i="0" dirty="0">
                <a:solidFill>
                  <a:srgbClr val="1F1F1F"/>
                </a:solidFill>
                <a:effectLst/>
                <a:latin typeface="Arial" panose="020B0604020202020204" pitchFamily="34" charset="0"/>
                <a:cs typeface="Arial" panose="020B0604020202020204" pitchFamily="34" charset="0"/>
              </a:rPr>
              <a:t> Oleo de </a:t>
            </a:r>
            <a:r>
              <a:rPr lang="es-ES" sz="2000" b="0" i="0" dirty="0">
                <a:solidFill>
                  <a:srgbClr val="040C28"/>
                </a:solidFill>
                <a:effectLst/>
                <a:latin typeface="Arial" panose="020B0604020202020204" pitchFamily="34" charset="0"/>
                <a:cs typeface="Arial" panose="020B0604020202020204" pitchFamily="34" charset="0"/>
              </a:rPr>
              <a:t>Juan Manuel Blanes</a:t>
            </a:r>
            <a:r>
              <a:rPr lang="es-ES" sz="2000" b="0" i="0" dirty="0">
                <a:solidFill>
                  <a:srgbClr val="1F1F1F"/>
                </a:solidFill>
                <a:effectLst/>
                <a:latin typeface="Arial" panose="020B0604020202020204" pitchFamily="34" charset="0"/>
                <a:cs typeface="Arial" panose="020B0604020202020204" pitchFamily="34" charset="0"/>
              </a:rPr>
              <a:t> </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44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BFADD04-6100-4537-8582-12622B831F60}"/>
              </a:ext>
            </a:extLst>
          </p:cNvPr>
          <p:cNvSpPr>
            <a:spLocks noGrp="1"/>
          </p:cNvSpPr>
          <p:nvPr>
            <p:ph type="sldNum" sz="quarter" idx="12"/>
          </p:nvPr>
        </p:nvSpPr>
        <p:spPr/>
        <p:txBody>
          <a:bodyPr/>
          <a:lstStyle/>
          <a:p>
            <a:fld id="{132FADFE-3B8F-471C-ABF0-DBC7717ECBBC}" type="slidenum">
              <a:rPr lang="es-ES" smtClean="0"/>
              <a:pPr/>
              <a:t>7</a:t>
            </a:fld>
            <a:endParaRPr lang="es-ES"/>
          </a:p>
        </p:txBody>
      </p:sp>
      <p:sp>
        <p:nvSpPr>
          <p:cNvPr id="3" name="3 CuadroTexto">
            <a:extLst>
              <a:ext uri="{FF2B5EF4-FFF2-40B4-BE49-F238E27FC236}">
                <a16:creationId xmlns:a16="http://schemas.microsoft.com/office/drawing/2014/main" id="{7F76C40C-182A-4837-A176-C8790B54C553}"/>
              </a:ext>
            </a:extLst>
          </p:cNvPr>
          <p:cNvSpPr txBox="1"/>
          <p:nvPr/>
        </p:nvSpPr>
        <p:spPr>
          <a:xfrm>
            <a:off x="730326" y="80807"/>
            <a:ext cx="7683347" cy="646331"/>
          </a:xfrm>
          <a:prstGeom prst="rect">
            <a:avLst/>
          </a:prstGeom>
          <a:noFill/>
        </p:spPr>
        <p:txBody>
          <a:bodyPr wrap="square" rtlCol="0">
            <a:spAutoFit/>
          </a:bodyPr>
          <a:lstStyle/>
          <a:p>
            <a:pPr algn="ctr"/>
            <a:r>
              <a:rPr lang="es-UY" sz="3600" b="1" dirty="0">
                <a:latin typeface="Arial" pitchFamily="34" charset="0"/>
                <a:cs typeface="Arial" pitchFamily="34" charset="0"/>
              </a:rPr>
              <a:t>25 de agosto de 1825</a:t>
            </a:r>
          </a:p>
        </p:txBody>
      </p:sp>
      <p:pic>
        <p:nvPicPr>
          <p:cNvPr id="1026" name="Picture 2" descr="Declaratoria">
            <a:extLst>
              <a:ext uri="{FF2B5EF4-FFF2-40B4-BE49-F238E27FC236}">
                <a16:creationId xmlns:a16="http://schemas.microsoft.com/office/drawing/2014/main" id="{F5E77A09-FC4C-482E-A8A9-E5FE1E4A6E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727138"/>
            <a:ext cx="7776864" cy="486831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7A76729E-C23B-473E-8D16-762ECB705ACE}"/>
              </a:ext>
            </a:extLst>
          </p:cNvPr>
          <p:cNvSpPr txBox="1"/>
          <p:nvPr/>
        </p:nvSpPr>
        <p:spPr>
          <a:xfrm>
            <a:off x="230649" y="5657671"/>
            <a:ext cx="8856984" cy="1200329"/>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Juan Francisco </a:t>
            </a:r>
            <a:r>
              <a:rPr kumimoji="0" lang="es-ES_tradnl" sz="24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Larrobla</a:t>
            </a:r>
            <a:r>
              <a:rPr kumimoji="0" lang="es-ES_tradnl"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dando lectura a la Declaratoria de la Independencia.  </a:t>
            </a:r>
          </a:p>
          <a:p>
            <a:pPr marR="0" lvl="0" algn="r" defTabSz="914400" rtl="0" eaLnBrk="0" fontAlgn="base" latinLnBrk="0" hangingPunct="0">
              <a:lnSpc>
                <a:spcPct val="100000"/>
              </a:lnSpc>
              <a:spcBef>
                <a:spcPct val="0"/>
              </a:spcBef>
              <a:spcAft>
                <a:spcPct val="0"/>
              </a:spcAft>
              <a:buClrTx/>
              <a:buSzTx/>
              <a:buFontTx/>
              <a:buNone/>
              <a:tabLst/>
            </a:pPr>
            <a:r>
              <a:rPr lang="es-ES_tradnl" sz="2000" dirty="0">
                <a:latin typeface="Arial" pitchFamily="34" charset="0"/>
                <a:cs typeface="Arial" pitchFamily="34" charset="0"/>
              </a:rPr>
              <a:t>Oleo de Eduardo Amezaga</a:t>
            </a:r>
            <a:r>
              <a:rPr lang="es-ES_tradnl" sz="2400" dirty="0">
                <a:latin typeface="Arial" pitchFamily="34" charset="0"/>
                <a:cs typeface="Arial" pitchFamily="34" charset="0"/>
              </a:rPr>
              <a:t>.</a:t>
            </a:r>
            <a:endParaRPr kumimoji="0" lang="es-ES_tradnl"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9723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132FADFE-3B8F-471C-ABF0-DBC7717ECBBC}" type="slidenum">
              <a:rPr lang="es-ES" smtClean="0"/>
              <a:pPr/>
              <a:t>8</a:t>
            </a:fld>
            <a:endParaRPr lang="es-ES" dirty="0"/>
          </a:p>
        </p:txBody>
      </p:sp>
      <p:sp>
        <p:nvSpPr>
          <p:cNvPr id="6" name="1 Rectángulo">
            <a:extLst>
              <a:ext uri="{FF2B5EF4-FFF2-40B4-BE49-F238E27FC236}">
                <a16:creationId xmlns:a16="http://schemas.microsoft.com/office/drawing/2014/main" id="{3218666E-5C97-4AFE-BD91-E2FB87F40DF5}"/>
              </a:ext>
            </a:extLst>
          </p:cNvPr>
          <p:cNvSpPr/>
          <p:nvPr/>
        </p:nvSpPr>
        <p:spPr>
          <a:xfrm>
            <a:off x="683568" y="260648"/>
            <a:ext cx="7776864" cy="646331"/>
          </a:xfrm>
          <a:prstGeom prst="rect">
            <a:avLst/>
          </a:prstGeom>
        </p:spPr>
        <p:txBody>
          <a:bodyPr wrap="square">
            <a:spAutoFit/>
          </a:bodyPr>
          <a:lstStyle/>
          <a:p>
            <a:pPr algn="ctr"/>
            <a:r>
              <a:rPr lang="es-ES" sz="3600" b="1" dirty="0">
                <a:latin typeface="Arial" pitchFamily="34" charset="0"/>
                <a:cs typeface="Arial" pitchFamily="34" charset="0"/>
              </a:rPr>
              <a:t>1826</a:t>
            </a:r>
            <a:endParaRPr lang="es-UY" sz="3600" b="1" dirty="0">
              <a:latin typeface="Arial" pitchFamily="34" charset="0"/>
              <a:cs typeface="Arial" pitchFamily="34" charset="0"/>
            </a:endParaRPr>
          </a:p>
        </p:txBody>
      </p:sp>
      <p:sp>
        <p:nvSpPr>
          <p:cNvPr id="7" name="Text Box 4">
            <a:extLst>
              <a:ext uri="{FF2B5EF4-FFF2-40B4-BE49-F238E27FC236}">
                <a16:creationId xmlns:a16="http://schemas.microsoft.com/office/drawing/2014/main" id="{2711F1E2-330A-4586-BB63-B0D2BFFD4679}"/>
              </a:ext>
            </a:extLst>
          </p:cNvPr>
          <p:cNvSpPr txBox="1">
            <a:spLocks noChangeArrowheads="1"/>
          </p:cNvSpPr>
          <p:nvPr/>
        </p:nvSpPr>
        <p:spPr bwMode="auto">
          <a:xfrm>
            <a:off x="332903" y="980728"/>
            <a:ext cx="8478194" cy="1538883"/>
          </a:xfrm>
          <a:prstGeom prst="rect">
            <a:avLst/>
          </a:prstGeom>
          <a:noFill/>
          <a:ln w="9525">
            <a:noFill/>
            <a:miter lim="800000"/>
            <a:headEnd/>
            <a:tailEnd/>
          </a:ln>
        </p:spPr>
        <p:txBody>
          <a:bodyPr wrap="square">
            <a:spAutoFit/>
          </a:bodyPr>
          <a:lstStyle/>
          <a:p>
            <a:pPr>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9 de enero Combate del Cerro</a:t>
            </a:r>
          </a:p>
          <a:p>
            <a:pPr>
              <a:spcAft>
                <a:spcPts val="600"/>
              </a:spcAft>
            </a:pPr>
            <a:r>
              <a:rPr lang="es-ES" sz="2800" dirty="0">
                <a:latin typeface="Arial" panose="020B0604020202020204" pitchFamily="34" charset="0"/>
                <a:ea typeface="Calibri" panose="020F0502020204030204" pitchFamily="34" charset="0"/>
                <a:cs typeface="Arial" panose="020B0604020202020204" pitchFamily="34" charset="0"/>
              </a:rPr>
              <a:t>T.O Naval </a:t>
            </a:r>
            <a:r>
              <a:rPr lang="es-ES" sz="2800" dirty="0" err="1">
                <a:latin typeface="Arial" panose="020B0604020202020204" pitchFamily="34" charset="0"/>
                <a:ea typeface="Calibri" panose="020F0502020204030204" pitchFamily="34" charset="0"/>
                <a:cs typeface="Arial" panose="020B0604020202020204" pitchFamily="34" charset="0"/>
              </a:rPr>
              <a:t>Cte</a:t>
            </a:r>
            <a:r>
              <a:rPr lang="es-ES" sz="2800" dirty="0">
                <a:latin typeface="Arial" panose="020B0604020202020204" pitchFamily="34" charset="0"/>
                <a:ea typeface="Calibri" panose="020F0502020204030204" pitchFamily="34" charset="0"/>
                <a:cs typeface="Arial" panose="020B0604020202020204" pitchFamily="34" charset="0"/>
              </a:rPr>
              <a:t> Brown. toma de la Isla Martin García. </a:t>
            </a:r>
          </a:p>
          <a:p>
            <a:pPr>
              <a:spcAft>
                <a:spcPts val="600"/>
              </a:spcAft>
            </a:pPr>
            <a:r>
              <a:rPr lang="es-ES" sz="2800" dirty="0">
                <a:latin typeface="Arial" panose="020B0604020202020204" pitchFamily="34" charset="0"/>
                <a:ea typeface="Calibri" panose="020F0502020204030204" pitchFamily="34" charset="0"/>
                <a:cs typeface="Arial" panose="020B0604020202020204" pitchFamily="34" charset="0"/>
              </a:rPr>
              <a:t>Organización del Ejército de las Provincias Unidas</a:t>
            </a:r>
          </a:p>
        </p:txBody>
      </p:sp>
      <p:sp>
        <p:nvSpPr>
          <p:cNvPr id="8" name="1 Rectángulo">
            <a:extLst>
              <a:ext uri="{FF2B5EF4-FFF2-40B4-BE49-F238E27FC236}">
                <a16:creationId xmlns:a16="http://schemas.microsoft.com/office/drawing/2014/main" id="{10BBB28A-030E-4693-B1E3-203B8994657A}"/>
              </a:ext>
            </a:extLst>
          </p:cNvPr>
          <p:cNvSpPr/>
          <p:nvPr/>
        </p:nvSpPr>
        <p:spPr>
          <a:xfrm>
            <a:off x="667694" y="2566645"/>
            <a:ext cx="7776864" cy="646331"/>
          </a:xfrm>
          <a:prstGeom prst="rect">
            <a:avLst/>
          </a:prstGeom>
        </p:spPr>
        <p:txBody>
          <a:bodyPr wrap="square">
            <a:spAutoFit/>
          </a:bodyPr>
          <a:lstStyle/>
          <a:p>
            <a:pPr algn="ctr"/>
            <a:r>
              <a:rPr lang="es-ES" sz="3600" b="1" dirty="0">
                <a:latin typeface="Arial" pitchFamily="34" charset="0"/>
                <a:cs typeface="Arial" pitchFamily="34" charset="0"/>
              </a:rPr>
              <a:t>1827</a:t>
            </a:r>
            <a:endParaRPr lang="es-UY" sz="3600" b="1" dirty="0">
              <a:latin typeface="Arial" pitchFamily="34" charset="0"/>
              <a:cs typeface="Arial" pitchFamily="34" charset="0"/>
            </a:endParaRPr>
          </a:p>
        </p:txBody>
      </p:sp>
      <p:sp>
        <p:nvSpPr>
          <p:cNvPr id="11" name="Text Box 4">
            <a:extLst>
              <a:ext uri="{FF2B5EF4-FFF2-40B4-BE49-F238E27FC236}">
                <a16:creationId xmlns:a16="http://schemas.microsoft.com/office/drawing/2014/main" id="{4F56ABE1-8BC0-4D5D-AC6D-AD12ECFD052A}"/>
              </a:ext>
            </a:extLst>
          </p:cNvPr>
          <p:cNvSpPr txBox="1">
            <a:spLocks noChangeArrowheads="1"/>
          </p:cNvSpPr>
          <p:nvPr/>
        </p:nvSpPr>
        <p:spPr bwMode="auto">
          <a:xfrm>
            <a:off x="414286" y="3265820"/>
            <a:ext cx="8478194" cy="523220"/>
          </a:xfrm>
          <a:prstGeom prst="rect">
            <a:avLst/>
          </a:prstGeom>
          <a:noFill/>
          <a:ln w="9525">
            <a:noFill/>
            <a:miter lim="800000"/>
            <a:headEnd/>
            <a:tailEnd/>
          </a:ln>
        </p:spPr>
        <p:txBody>
          <a:bodyPr wrap="square">
            <a:spAutoFit/>
          </a:bodyPr>
          <a:lstStyle/>
          <a:p>
            <a:pPr>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20 de febrero Batalla de Ituzaingó  (Po. del rosario)</a:t>
            </a:r>
          </a:p>
        </p:txBody>
      </p:sp>
      <p:sp>
        <p:nvSpPr>
          <p:cNvPr id="12" name="1 Rectángulo">
            <a:extLst>
              <a:ext uri="{FF2B5EF4-FFF2-40B4-BE49-F238E27FC236}">
                <a16:creationId xmlns:a16="http://schemas.microsoft.com/office/drawing/2014/main" id="{12340E6F-FE9D-45B2-B706-A5AE12D66D2F}"/>
              </a:ext>
            </a:extLst>
          </p:cNvPr>
          <p:cNvSpPr/>
          <p:nvPr/>
        </p:nvSpPr>
        <p:spPr>
          <a:xfrm>
            <a:off x="764951" y="4078813"/>
            <a:ext cx="7776864" cy="646331"/>
          </a:xfrm>
          <a:prstGeom prst="rect">
            <a:avLst/>
          </a:prstGeom>
        </p:spPr>
        <p:txBody>
          <a:bodyPr wrap="square">
            <a:spAutoFit/>
          </a:bodyPr>
          <a:lstStyle/>
          <a:p>
            <a:pPr algn="ctr"/>
            <a:r>
              <a:rPr lang="es-ES" sz="3600" b="1" dirty="0">
                <a:latin typeface="Arial" pitchFamily="34" charset="0"/>
                <a:cs typeface="Arial" pitchFamily="34" charset="0"/>
              </a:rPr>
              <a:t>1828</a:t>
            </a:r>
            <a:endParaRPr lang="es-UY" sz="3600" b="1" dirty="0">
              <a:latin typeface="Arial" pitchFamily="34" charset="0"/>
              <a:cs typeface="Arial" pitchFamily="34" charset="0"/>
            </a:endParaRPr>
          </a:p>
        </p:txBody>
      </p:sp>
      <p:sp>
        <p:nvSpPr>
          <p:cNvPr id="13" name="Text Box 4">
            <a:extLst>
              <a:ext uri="{FF2B5EF4-FFF2-40B4-BE49-F238E27FC236}">
                <a16:creationId xmlns:a16="http://schemas.microsoft.com/office/drawing/2014/main" id="{AA627221-A2DA-43A8-8CE9-E4DA85ADC3AD}"/>
              </a:ext>
            </a:extLst>
          </p:cNvPr>
          <p:cNvSpPr txBox="1">
            <a:spLocks noChangeArrowheads="1"/>
          </p:cNvSpPr>
          <p:nvPr/>
        </p:nvSpPr>
        <p:spPr bwMode="auto">
          <a:xfrm>
            <a:off x="683568" y="4777988"/>
            <a:ext cx="7858247" cy="523220"/>
          </a:xfrm>
          <a:prstGeom prst="rect">
            <a:avLst/>
          </a:prstGeom>
          <a:noFill/>
          <a:ln w="9525">
            <a:noFill/>
            <a:miter lim="800000"/>
            <a:headEnd/>
            <a:tailEnd/>
          </a:ln>
        </p:spPr>
        <p:txBody>
          <a:bodyPr wrap="square">
            <a:spAutoFit/>
          </a:bodyPr>
          <a:lstStyle/>
          <a:p>
            <a:pPr>
              <a:spcAft>
                <a:spcPts val="600"/>
              </a:spcAft>
            </a:pPr>
            <a:r>
              <a:rPr lang="es-ES" sz="2800" dirty="0">
                <a:effectLst/>
                <a:latin typeface="Arial" panose="020B0604020202020204" pitchFamily="34" charset="0"/>
                <a:ea typeface="Calibri" panose="020F0502020204030204" pitchFamily="34" charset="0"/>
                <a:cs typeface="Arial" panose="020B0604020202020204" pitchFamily="34" charset="0"/>
              </a:rPr>
              <a:t>4 de octubre Convención preliminar de Paz.</a:t>
            </a:r>
          </a:p>
        </p:txBody>
      </p:sp>
      <p:sp>
        <p:nvSpPr>
          <p:cNvPr id="14" name="CuadroTexto 13">
            <a:extLst>
              <a:ext uri="{FF2B5EF4-FFF2-40B4-BE49-F238E27FC236}">
                <a16:creationId xmlns:a16="http://schemas.microsoft.com/office/drawing/2014/main" id="{2BBFE22C-3F99-4597-BDDB-E3C836C260A2}"/>
              </a:ext>
            </a:extLst>
          </p:cNvPr>
          <p:cNvSpPr txBox="1"/>
          <p:nvPr/>
        </p:nvSpPr>
        <p:spPr>
          <a:xfrm>
            <a:off x="166719" y="5681826"/>
            <a:ext cx="8712968" cy="523220"/>
          </a:xfrm>
          <a:prstGeom prst="rect">
            <a:avLst/>
          </a:prstGeom>
          <a:noFill/>
          <a:ln w="28575">
            <a:solidFill>
              <a:srgbClr val="FF0000"/>
            </a:solidFill>
          </a:ln>
        </p:spPr>
        <p:txBody>
          <a:bodyPr wrap="square">
            <a:spAutoFit/>
          </a:bodyPr>
          <a:lstStyle/>
          <a:p>
            <a:pPr algn="just">
              <a:spcAft>
                <a:spcPts val="600"/>
              </a:spcAft>
            </a:pPr>
            <a:r>
              <a:rPr lang="es-ES" sz="2800" dirty="0">
                <a:latin typeface="Arial" panose="020B0604020202020204" pitchFamily="34" charset="0"/>
                <a:ea typeface="Calibri" panose="020F0502020204030204" pitchFamily="34" charset="0"/>
                <a:cs typeface="Arial" panose="020B0604020202020204" pitchFamily="34" charset="0"/>
              </a:rPr>
              <a:t>Sistema Imperial Monárquico – Sistema Republicano.</a:t>
            </a:r>
          </a:p>
        </p:txBody>
      </p:sp>
    </p:spTree>
    <p:extLst>
      <p:ext uri="{BB962C8B-B14F-4D97-AF65-F5344CB8AC3E}">
        <p14:creationId xmlns:p14="http://schemas.microsoft.com/office/powerpoint/2010/main" val="30915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6632"/>
            <a:ext cx="7776864" cy="707886"/>
          </a:xfrm>
          <a:prstGeom prst="rect">
            <a:avLst/>
          </a:prstGeom>
        </p:spPr>
        <p:txBody>
          <a:bodyPr wrap="square">
            <a:spAutoFit/>
          </a:bodyPr>
          <a:lstStyle/>
          <a:p>
            <a:pPr algn="ctr"/>
            <a:r>
              <a:rPr lang="es-ES" sz="4000" b="1" dirty="0">
                <a:latin typeface="Arial" pitchFamily="34" charset="0"/>
                <a:cs typeface="Arial" pitchFamily="34" charset="0"/>
              </a:rPr>
              <a:t>El “sitio” de Montevideo.</a:t>
            </a:r>
            <a:endParaRPr lang="es-UY" sz="4000" b="1" dirty="0">
              <a:latin typeface="Arial" pitchFamily="34" charset="0"/>
              <a:cs typeface="Arial" pitchFamily="34" charset="0"/>
            </a:endParaRPr>
          </a:p>
        </p:txBody>
      </p:sp>
      <p:sp>
        <p:nvSpPr>
          <p:cNvPr id="3" name="Text Box 4"/>
          <p:cNvSpPr txBox="1">
            <a:spLocks noChangeArrowheads="1"/>
          </p:cNvSpPr>
          <p:nvPr/>
        </p:nvSpPr>
        <p:spPr bwMode="auto">
          <a:xfrm>
            <a:off x="251520" y="980728"/>
            <a:ext cx="8640960" cy="5570756"/>
          </a:xfrm>
          <a:prstGeom prst="rect">
            <a:avLst/>
          </a:prstGeom>
          <a:noFill/>
          <a:ln w="9525">
            <a:noFill/>
            <a:miter lim="800000"/>
            <a:headEnd/>
            <a:tailEnd/>
          </a:ln>
        </p:spPr>
        <p:txBody>
          <a:bodyPr wrap="square">
            <a:spAutoFit/>
          </a:bodyPr>
          <a:lstStyle/>
          <a:p>
            <a:pPr>
              <a:spcAft>
                <a:spcPts val="600"/>
              </a:spcAft>
            </a:pPr>
            <a:r>
              <a:rPr lang="es-ES" sz="2800" dirty="0">
                <a:latin typeface="Arial" panose="020B0604020202020204" pitchFamily="34" charset="0"/>
                <a:ea typeface="Calibri" panose="020F0502020204030204" pitchFamily="34" charset="0"/>
                <a:cs typeface="Arial" panose="020B0604020202020204" pitchFamily="34" charset="0"/>
              </a:rPr>
              <a:t>Cumplió con varios objetivos militares que facilitaron el desarrollo de la campaña a favor del Ejército de las Provincias Unidas.</a:t>
            </a:r>
          </a:p>
          <a:p>
            <a:pPr>
              <a:spcAft>
                <a:spcPts val="600"/>
              </a:spcAft>
            </a:pPr>
            <a:r>
              <a:rPr lang="es-ES" sz="2800" dirty="0">
                <a:solidFill>
                  <a:srgbClr val="000000"/>
                </a:solidFill>
                <a:latin typeface="Arial" panose="020B0604020202020204" pitchFamily="34" charset="0"/>
                <a:cs typeface="Arial" panose="020B0604020202020204" pitchFamily="34" charset="0"/>
              </a:rPr>
              <a:t>Obstaculizar el flujo de </a:t>
            </a:r>
            <a:r>
              <a:rPr lang="es-ES" sz="2800" u="sng" dirty="0">
                <a:solidFill>
                  <a:srgbClr val="000000"/>
                </a:solidFill>
                <a:latin typeface="Arial" panose="020B0604020202020204" pitchFamily="34" charset="0"/>
                <a:cs typeface="Arial" panose="020B0604020202020204" pitchFamily="34" charset="0"/>
              </a:rPr>
              <a:t>abastecimientos</a:t>
            </a:r>
            <a:r>
              <a:rPr lang="es-ES" sz="2800" dirty="0">
                <a:solidFill>
                  <a:srgbClr val="000000"/>
                </a:solidFill>
                <a:latin typeface="Arial" panose="020B0604020202020204" pitchFamily="34" charset="0"/>
                <a:cs typeface="Arial" panose="020B0604020202020204" pitchFamily="34" charset="0"/>
              </a:rPr>
              <a:t> desde la campaña hacia Montevideo.</a:t>
            </a:r>
          </a:p>
          <a:p>
            <a:pPr>
              <a:spcAft>
                <a:spcPts val="600"/>
              </a:spcAft>
            </a:pPr>
            <a:r>
              <a:rPr lang="es-ES" sz="2800" u="sng" dirty="0">
                <a:solidFill>
                  <a:srgbClr val="000000"/>
                </a:solidFill>
                <a:latin typeface="Arial" panose="020B0604020202020204" pitchFamily="34" charset="0"/>
                <a:cs typeface="Arial" panose="020B0604020202020204" pitchFamily="34" charset="0"/>
              </a:rPr>
              <a:t>Impedir la libertad de acción </a:t>
            </a:r>
            <a:r>
              <a:rPr lang="es-ES" sz="2800" dirty="0">
                <a:solidFill>
                  <a:srgbClr val="000000"/>
                </a:solidFill>
                <a:latin typeface="Arial" panose="020B0604020202020204" pitchFamily="34" charset="0"/>
                <a:cs typeface="Arial" panose="020B0604020202020204" pitchFamily="34" charset="0"/>
              </a:rPr>
              <a:t>de las guarniciones militares que se encontraban acantonadas</a:t>
            </a:r>
          </a:p>
          <a:p>
            <a:pPr>
              <a:spcAft>
                <a:spcPts val="600"/>
              </a:spcAft>
            </a:pPr>
            <a:r>
              <a:rPr lang="es-ES" sz="2800" u="sng" dirty="0">
                <a:solidFill>
                  <a:srgbClr val="000000"/>
                </a:solidFill>
                <a:latin typeface="Arial" panose="020B0604020202020204" pitchFamily="34" charset="0"/>
                <a:cs typeface="Arial" panose="020B0604020202020204" pitchFamily="34" charset="0"/>
              </a:rPr>
              <a:t>Romper el enlace y coordinación </a:t>
            </a:r>
            <a:r>
              <a:rPr lang="es-ES" sz="2800" dirty="0">
                <a:solidFill>
                  <a:srgbClr val="000000"/>
                </a:solidFill>
                <a:latin typeface="Arial" panose="020B0604020202020204" pitchFamily="34" charset="0"/>
                <a:cs typeface="Arial" panose="020B0604020202020204" pitchFamily="34" charset="0"/>
              </a:rPr>
              <a:t>entre las fuerzas brasileñas desplegadas en la Provincia </a:t>
            </a:r>
          </a:p>
          <a:p>
            <a:pPr>
              <a:spcAft>
                <a:spcPts val="600"/>
              </a:spcAft>
            </a:pPr>
            <a:r>
              <a:rPr lang="es-ES" sz="2800" u="sng" dirty="0">
                <a:solidFill>
                  <a:srgbClr val="000000"/>
                </a:solidFill>
                <a:latin typeface="Arial" panose="020B0604020202020204" pitchFamily="34" charset="0"/>
                <a:cs typeface="Arial" panose="020B0604020202020204" pitchFamily="34" charset="0"/>
              </a:rPr>
              <a:t>Jalonar a las tropas brasileñas </a:t>
            </a:r>
            <a:r>
              <a:rPr lang="es-ES" sz="2800" dirty="0">
                <a:solidFill>
                  <a:srgbClr val="000000"/>
                </a:solidFill>
                <a:latin typeface="Arial" panose="020B0604020202020204" pitchFamily="34" charset="0"/>
                <a:cs typeface="Arial" panose="020B0604020202020204" pitchFamily="34" charset="0"/>
              </a:rPr>
              <a:t>mediante un efectivo sistema de vigilancia y control, controlando todos sus movimientos </a:t>
            </a:r>
            <a:endParaRPr lang="es-ES" sz="2800" dirty="0">
              <a:latin typeface="Arial" panose="020B0604020202020204" pitchFamily="34" charset="0"/>
              <a:ea typeface="Calibri" panose="020F0502020204030204" pitchFamily="34" charset="0"/>
              <a:cs typeface="Arial" panose="020B0604020202020204" pitchFamily="34"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9</a:t>
            </a:fld>
            <a:endParaRPr lang="es-ES" dirty="0"/>
          </a:p>
        </p:txBody>
      </p:sp>
      <p:sp>
        <p:nvSpPr>
          <p:cNvPr id="5" name="Rectángulo 4">
            <a:extLst>
              <a:ext uri="{FF2B5EF4-FFF2-40B4-BE49-F238E27FC236}">
                <a16:creationId xmlns:a16="http://schemas.microsoft.com/office/drawing/2014/main" id="{00BD015D-F0A3-4F4D-BF86-F59F1686890B}"/>
              </a:ext>
            </a:extLst>
          </p:cNvPr>
          <p:cNvSpPr/>
          <p:nvPr/>
        </p:nvSpPr>
        <p:spPr>
          <a:xfrm>
            <a:off x="2123728" y="116632"/>
            <a:ext cx="1728192" cy="707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1704</Words>
  <Application>Microsoft Office PowerPoint</Application>
  <PresentationFormat>Presentación en pantalla (4:3)</PresentationFormat>
  <Paragraphs>149</Paragraphs>
  <Slides>24</Slides>
  <Notes>10</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Julio</dc:creator>
  <cp:lastModifiedBy>Julio Collazo</cp:lastModifiedBy>
  <cp:revision>260</cp:revision>
  <dcterms:created xsi:type="dcterms:W3CDTF">2012-09-19T19:36:46Z</dcterms:created>
  <dcterms:modified xsi:type="dcterms:W3CDTF">2024-09-24T02:23:54Z</dcterms:modified>
</cp:coreProperties>
</file>