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343" r:id="rId9"/>
    <p:sldId id="344" r:id="rId10"/>
    <p:sldId id="345" r:id="rId11"/>
    <p:sldId id="347" r:id="rId12"/>
    <p:sldId id="346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FF"/>
    <a:srgbClr val="3366FF"/>
    <a:srgbClr val="FFCC99"/>
    <a:srgbClr val="FFFF99"/>
    <a:srgbClr val="FFCC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 autoAdjust="0"/>
    <p:restoredTop sz="87338" autoAdjust="0"/>
  </p:normalViewPr>
  <p:slideViewPr>
    <p:cSldViewPr>
      <p:cViewPr varScale="1">
        <p:scale>
          <a:sx n="100" d="100"/>
          <a:sy n="100" d="100"/>
        </p:scale>
        <p:origin x="21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073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6073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2565CB5-29FE-45A2-9857-0A214828EE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15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924" y="4723037"/>
            <a:ext cx="4961316" cy="44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073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6073"/>
            <a:ext cx="2929837" cy="4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98" tIns="43849" rIns="87698" bIns="4384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44D2809-D0E0-4C47-ABE1-44B74F9997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14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33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58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522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18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263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206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987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891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93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01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8E589-914F-4A98-88D7-2CEE7689FCAF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2D22-350E-4344-B477-BC0AC34CA1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B74F-BFAA-4171-95A6-D337DB4140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D0A7-BF8F-44B2-BD29-7D2781C89F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E9E7A-FFB7-475A-A33B-6BB0123E2E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E4E1-0652-4ECC-8D9C-3D7396EAF0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509E-E39D-472B-9280-D6269BD539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0EDF-E412-4D40-939F-3F099D39B7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F15E-3D01-4B97-A2A1-8E8A666A5B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E605-1806-4F2D-8420-C1E364823A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67D9-08CE-4C4A-841D-367FA67440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424F-B290-4C3E-81FC-67A0E5654E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Montevideo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FEB4C3A-80C8-4208-9518-E589DD1DDD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0F223B-908F-483C-BCCB-1642A3A76324}"/>
              </a:ext>
            </a:extLst>
          </p:cNvPr>
          <p:cNvSpPr txBox="1"/>
          <p:nvPr/>
        </p:nvSpPr>
        <p:spPr>
          <a:xfrm>
            <a:off x="1403648" y="1770131"/>
            <a:ext cx="60486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+mj-lt"/>
              </a:rPr>
              <a:t>“PROYECTO TURMALINA” TRAS LOS PASOS DE AMADO BONPLAND POR EL CERRO DE MONTEVIDEO</a:t>
            </a:r>
            <a:endParaRPr lang="es-UY" sz="3200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FB7D5-42F9-4DA3-9016-C06736DC8A57}"/>
              </a:ext>
            </a:extLst>
          </p:cNvPr>
          <p:cNvSpPr txBox="1"/>
          <p:nvPr/>
        </p:nvSpPr>
        <p:spPr>
          <a:xfrm>
            <a:off x="6047656" y="508786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+mn-lt"/>
              </a:rPr>
              <a:t>Alf. (</a:t>
            </a:r>
            <a:r>
              <a:rPr lang="es-MX" sz="1800" dirty="0" err="1">
                <a:latin typeface="+mn-lt"/>
              </a:rPr>
              <a:t>Apy</a:t>
            </a:r>
            <a:r>
              <a:rPr lang="es-MX" sz="1800" dirty="0">
                <a:latin typeface="+mn-lt"/>
              </a:rPr>
              <a:t>. OP) Pedro Martínez</a:t>
            </a:r>
          </a:p>
          <a:p>
            <a:r>
              <a:rPr lang="es-MX" sz="1800" dirty="0">
                <a:latin typeface="+mn-lt"/>
              </a:rPr>
              <a:t>Lic. en Geología</a:t>
            </a:r>
            <a:endParaRPr lang="es-UY" sz="1800" dirty="0"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585AB3-32AE-6BAD-53F7-463A817C2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3" y="4473423"/>
            <a:ext cx="2160240" cy="1429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828F0C-63D7-BB0B-BB33-25B963A81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96875"/>
            <a:ext cx="7537377" cy="4832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6A5F21-CD6E-339D-7B7D-6FC0D512D0A7}"/>
              </a:ext>
            </a:extLst>
          </p:cNvPr>
          <p:cNvSpPr txBox="1"/>
          <p:nvPr/>
        </p:nvSpPr>
        <p:spPr>
          <a:xfrm>
            <a:off x="607966" y="5163082"/>
            <a:ext cx="7537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+mn-lt"/>
              </a:rPr>
              <a:t>Montevideo. Vista de la Aguada y sus alrededores. </a:t>
            </a:r>
            <a:r>
              <a:rPr lang="es-ES" dirty="0" err="1">
                <a:latin typeface="+mn-lt"/>
              </a:rPr>
              <a:t>Adolphe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D´Hastrel</a:t>
            </a:r>
            <a:r>
              <a:rPr lang="es-ES" dirty="0">
                <a:latin typeface="+mn-lt"/>
              </a:rPr>
              <a:t>. Año 1839</a:t>
            </a:r>
            <a:endParaRPr lang="es-UY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77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33FBFB-700E-11A2-5CF4-C3903CB94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38" y="16219"/>
            <a:ext cx="7062622" cy="53277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35F738-9976-2235-4FCB-CD28590F29C3}"/>
              </a:ext>
            </a:extLst>
          </p:cNvPr>
          <p:cNvSpPr txBox="1"/>
          <p:nvPr/>
        </p:nvSpPr>
        <p:spPr>
          <a:xfrm>
            <a:off x="683568" y="5457200"/>
            <a:ext cx="7416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latin typeface="+mn-lt"/>
              </a:rPr>
              <a:t>Plano Topográfico de Montevideo y sus alrededores. Agrimensor Pedro Pico. Año 1846</a:t>
            </a:r>
          </a:p>
        </p:txBody>
      </p:sp>
    </p:spTree>
    <p:extLst>
      <p:ext uri="{BB962C8B-B14F-4D97-AF65-F5344CB8AC3E}">
        <p14:creationId xmlns:p14="http://schemas.microsoft.com/office/powerpoint/2010/main" val="266491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A2C17C-93B4-AE43-C692-037A960BF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08" y="208215"/>
            <a:ext cx="7905464" cy="52565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62CEF1-D429-F043-AB40-262B736CAA95}"/>
              </a:ext>
            </a:extLst>
          </p:cNvPr>
          <p:cNvSpPr txBox="1"/>
          <p:nvPr/>
        </p:nvSpPr>
        <p:spPr>
          <a:xfrm>
            <a:off x="1373080" y="5510996"/>
            <a:ext cx="7352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latin typeface="+mn-lt"/>
              </a:rPr>
              <a:t>Plano de Montevideo. Elaborado por un agrimensor francés. Año 1867</a:t>
            </a:r>
          </a:p>
        </p:txBody>
      </p:sp>
    </p:spTree>
    <p:extLst>
      <p:ext uri="{BB962C8B-B14F-4D97-AF65-F5344CB8AC3E}">
        <p14:creationId xmlns:p14="http://schemas.microsoft.com/office/powerpoint/2010/main" val="418055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372DFA-26DF-87BC-4081-7A61C66F690A}"/>
              </a:ext>
            </a:extLst>
          </p:cNvPr>
          <p:cNvSpPr txBox="1"/>
          <p:nvPr/>
        </p:nvSpPr>
        <p:spPr>
          <a:xfrm>
            <a:off x="2964832" y="24282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latin typeface="+mj-lt"/>
              </a:rPr>
              <a:t>Aspectos Geográficos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3679B6-0BCF-5C54-DB44-B87886376643}"/>
              </a:ext>
            </a:extLst>
          </p:cNvPr>
          <p:cNvSpPr txBox="1"/>
          <p:nvPr/>
        </p:nvSpPr>
        <p:spPr>
          <a:xfrm>
            <a:off x="309664" y="1096326"/>
            <a:ext cx="8834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latin typeface="+mn-lt"/>
              </a:rPr>
              <a:t> Para cada muestra de roca, fósil o mineral recolectada, </a:t>
            </a:r>
            <a:r>
              <a:rPr lang="es-UY" sz="1800" dirty="0" err="1">
                <a:latin typeface="+mn-lt"/>
              </a:rPr>
              <a:t>Bonpland</a:t>
            </a:r>
            <a:r>
              <a:rPr lang="es-UY" sz="1800" dirty="0">
                <a:latin typeface="+mn-lt"/>
              </a:rPr>
              <a:t> cita el lugar donde la encuentra. Menciona, por ejemplo, a la Aguada y saladeros como los de </a:t>
            </a:r>
            <a:r>
              <a:rPr lang="es-UY" sz="1800" dirty="0" err="1">
                <a:latin typeface="+mn-lt"/>
              </a:rPr>
              <a:t>Doinnel</a:t>
            </a:r>
            <a:r>
              <a:rPr lang="es-UY" sz="1800" dirty="0">
                <a:latin typeface="+mn-lt"/>
              </a:rPr>
              <a:t>, a orillas del arroyo Pantanoso, o los de Stuart y Sayago al pie del Cerro de Montevideo.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0961D3-10F3-D9A2-04A7-D69DBDD25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14" y="2384520"/>
            <a:ext cx="7747378" cy="326912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64F97-174C-30C0-7177-841664B12919}"/>
              </a:ext>
            </a:extLst>
          </p:cNvPr>
          <p:cNvSpPr/>
          <p:nvPr/>
        </p:nvSpPr>
        <p:spPr bwMode="auto">
          <a:xfrm>
            <a:off x="353014" y="5373216"/>
            <a:ext cx="857473" cy="270233"/>
          </a:xfrm>
          <a:prstGeom prst="rect">
            <a:avLst/>
          </a:prstGeom>
          <a:solidFill>
            <a:schemeClr val="accent3"/>
          </a:solidFill>
          <a:ln w="5715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3021257-C0B7-AF09-5702-FF5216858E06}"/>
              </a:ext>
            </a:extLst>
          </p:cNvPr>
          <p:cNvSpPr/>
          <p:nvPr/>
        </p:nvSpPr>
        <p:spPr bwMode="auto">
          <a:xfrm>
            <a:off x="3369230" y="5383412"/>
            <a:ext cx="857473" cy="270233"/>
          </a:xfrm>
          <a:prstGeom prst="rect">
            <a:avLst/>
          </a:prstGeom>
          <a:solidFill>
            <a:schemeClr val="accent3"/>
          </a:solidFill>
          <a:ln w="5715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184CFD-F010-862B-B882-1B190763E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396874"/>
            <a:ext cx="6936135" cy="23120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3A637A-46B3-8480-C7A6-7914D1718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3859782"/>
            <a:ext cx="7497600" cy="13082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2DBE62-8607-B068-1866-3F1819A3497D}"/>
              </a:ext>
            </a:extLst>
          </p:cNvPr>
          <p:cNvSpPr txBox="1"/>
          <p:nvPr/>
        </p:nvSpPr>
        <p:spPr>
          <a:xfrm>
            <a:off x="323527" y="2850134"/>
            <a:ext cx="84019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latin typeface="+mn-lt"/>
              </a:rPr>
              <a:t>“Piedra quebradiza, ligeramente arcillosa y aluminosa, forma una capa de poca extensión y poca espesura cerca del establecimiento de Mr. </a:t>
            </a:r>
            <a:r>
              <a:rPr lang="es-UY" sz="1800" dirty="0" err="1">
                <a:latin typeface="+mn-lt"/>
              </a:rPr>
              <a:t>Doinnel</a:t>
            </a:r>
            <a:r>
              <a:rPr lang="es-UY" sz="1800" dirty="0">
                <a:latin typeface="+mn-lt"/>
              </a:rPr>
              <a:t> al pie del Cerro de Montevideo y muy cerca del mar.”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05FDF1-324A-D497-92C9-0F1895BEEC46}"/>
              </a:ext>
            </a:extLst>
          </p:cNvPr>
          <p:cNvSpPr txBox="1"/>
          <p:nvPr/>
        </p:nvSpPr>
        <p:spPr>
          <a:xfrm>
            <a:off x="586424" y="5284383"/>
            <a:ext cx="7281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latin typeface="+mn-lt"/>
              </a:rPr>
              <a:t>“Muy cerca del establecimiento del Sr. Stuart, similar al del Sr. </a:t>
            </a:r>
            <a:r>
              <a:rPr lang="es-UY" sz="1800" dirty="0" err="1">
                <a:latin typeface="+mn-lt"/>
              </a:rPr>
              <a:t>Doinnel</a:t>
            </a:r>
            <a:r>
              <a:rPr lang="es-UY" sz="1800" dirty="0">
                <a:latin typeface="+mn-lt"/>
              </a:rPr>
              <a:t>, donde hay una veta de cuarzo muy puro que sobresale por encima.”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A5BFD3-30A2-E1CF-1886-D771AC322F24}"/>
              </a:ext>
            </a:extLst>
          </p:cNvPr>
          <p:cNvSpPr/>
          <p:nvPr/>
        </p:nvSpPr>
        <p:spPr bwMode="auto">
          <a:xfrm>
            <a:off x="236183" y="2544182"/>
            <a:ext cx="857473" cy="270233"/>
          </a:xfrm>
          <a:prstGeom prst="rect">
            <a:avLst/>
          </a:prstGeom>
          <a:solidFill>
            <a:schemeClr val="accent3"/>
          </a:solidFill>
          <a:ln w="5715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3EC3402-599F-618D-3ED8-5C24A38FB75D}"/>
              </a:ext>
            </a:extLst>
          </p:cNvPr>
          <p:cNvSpPr/>
          <p:nvPr/>
        </p:nvSpPr>
        <p:spPr bwMode="auto">
          <a:xfrm>
            <a:off x="664919" y="4918283"/>
            <a:ext cx="882745" cy="336029"/>
          </a:xfrm>
          <a:prstGeom prst="rect">
            <a:avLst/>
          </a:prstGeom>
          <a:solidFill>
            <a:schemeClr val="accent3"/>
          </a:solidFill>
          <a:ln w="5715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9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A1EBB90-EA73-07AA-6254-4F3F2B4D9AD7}"/>
              </a:ext>
            </a:extLst>
          </p:cNvPr>
          <p:cNvSpPr txBox="1"/>
          <p:nvPr/>
        </p:nvSpPr>
        <p:spPr>
          <a:xfrm>
            <a:off x="2771800" y="108139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>
                <a:latin typeface="+mj-lt"/>
              </a:rPr>
              <a:t>Aspectos Geológicos</a:t>
            </a:r>
            <a:endParaRPr lang="es-UY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05DF9D-579A-AF22-60F5-3CA793028716}"/>
              </a:ext>
            </a:extLst>
          </p:cNvPr>
          <p:cNvSpPr txBox="1"/>
          <p:nvPr/>
        </p:nvSpPr>
        <p:spPr>
          <a:xfrm>
            <a:off x="64586" y="988660"/>
            <a:ext cx="5414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Son varios los catálogos de rocas, minerales y fósiles que </a:t>
            </a:r>
            <a:r>
              <a:rPr lang="es-UY" sz="1800" dirty="0" err="1">
                <a:latin typeface="+mn-lt"/>
              </a:rPr>
              <a:t>Bonpland</a:t>
            </a:r>
            <a:r>
              <a:rPr lang="es-UY" sz="1800" dirty="0">
                <a:latin typeface="+mn-lt"/>
              </a:rPr>
              <a:t> conformó a partir de sus viajes por el Uruguay y por Montevideo en particular.</a:t>
            </a:r>
          </a:p>
          <a:p>
            <a:endParaRPr lang="es-UY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 Hay registros de envíos de colecciones desde el año 1819, los principales destinatarios eran científicos, como Humboldt, o instituciones como el Museo de Historia Natural de París o la Oficina de Historia Natural de Porto Alegre. Este último caso, es el que se presenta a continuación: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269575-B2B6-A549-C4BA-CE4142667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907254"/>
            <a:ext cx="6152712" cy="19620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90477F0-3251-090F-EB80-0CCFA17F1F21}"/>
              </a:ext>
            </a:extLst>
          </p:cNvPr>
          <p:cNvSpPr/>
          <p:nvPr/>
        </p:nvSpPr>
        <p:spPr bwMode="auto">
          <a:xfrm>
            <a:off x="418528" y="5688524"/>
            <a:ext cx="857473" cy="270233"/>
          </a:xfrm>
          <a:prstGeom prst="rect">
            <a:avLst/>
          </a:prstGeom>
          <a:solidFill>
            <a:schemeClr val="accent3"/>
          </a:solidFill>
          <a:ln w="5715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2FDA33-2220-02D5-6D7D-6EB1038150A4}"/>
              </a:ext>
            </a:extLst>
          </p:cNvPr>
          <p:cNvSpPr txBox="1"/>
          <p:nvPr/>
        </p:nvSpPr>
        <p:spPr>
          <a:xfrm>
            <a:off x="6476240" y="3986559"/>
            <a:ext cx="27366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“</a:t>
            </a:r>
            <a:r>
              <a:rPr lang="es-UY" dirty="0">
                <a:latin typeface="+mn-lt"/>
              </a:rPr>
              <a:t>Minerales recolectados en Montevideo y remitidos al Sr. Presidente de la provincia de Río Grande para la Oficina de Historia Natural de Porto Alegre.”</a:t>
            </a:r>
          </a:p>
        </p:txBody>
      </p:sp>
    </p:spTree>
    <p:extLst>
      <p:ext uri="{BB962C8B-B14F-4D97-AF65-F5344CB8AC3E}">
        <p14:creationId xmlns:p14="http://schemas.microsoft.com/office/powerpoint/2010/main" val="8805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922629-6C7B-1365-DC1C-A199B870581C}"/>
              </a:ext>
            </a:extLst>
          </p:cNvPr>
          <p:cNvSpPr txBox="1"/>
          <p:nvPr/>
        </p:nvSpPr>
        <p:spPr>
          <a:xfrm>
            <a:off x="107504" y="43518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latin typeface="+mj-lt"/>
              </a:rPr>
              <a:t>“Minerales recolectados en Montevideo y remitidos al Sr. Presidente de la Provincia de Río Grande para la Oficina de Historia Natural de Porto Alegre.”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03FCEB-2BA6-E782-2FBF-55A74C0AE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" y="928687"/>
            <a:ext cx="3303835" cy="49046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9574BB-573C-0E48-3246-724A39846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150" y="947753"/>
            <a:ext cx="455358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E2F56D-DC88-4F8C-ADA2-60EB4868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55" y="124048"/>
            <a:ext cx="3528834" cy="5805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145D64-DE00-4158-A089-08CD0E0A2F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2" t="15013" r="30314" b="8335"/>
          <a:stretch/>
        </p:blipFill>
        <p:spPr>
          <a:xfrm>
            <a:off x="3856690" y="341759"/>
            <a:ext cx="3902709" cy="56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25001C-0A64-892C-190E-B88D9CCBB503}"/>
              </a:ext>
            </a:extLst>
          </p:cNvPr>
          <p:cNvSpPr txBox="1"/>
          <p:nvPr/>
        </p:nvSpPr>
        <p:spPr>
          <a:xfrm>
            <a:off x="2771800" y="108139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>
                <a:latin typeface="+mj-lt"/>
              </a:rPr>
              <a:t>Aspectos Paleontológicos</a:t>
            </a:r>
            <a:endParaRPr lang="es-UY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27B62D-F7CD-1670-A8DE-D0EBACFA03FA}"/>
              </a:ext>
            </a:extLst>
          </p:cNvPr>
          <p:cNvSpPr txBox="1"/>
          <p:nvPr/>
        </p:nvSpPr>
        <p:spPr>
          <a:xfrm>
            <a:off x="323528" y="1229849"/>
            <a:ext cx="6890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latin typeface="+mn-lt"/>
              </a:rPr>
              <a:t>La mayoría de los hallazgos paleontológicos de </a:t>
            </a:r>
            <a:r>
              <a:rPr lang="es-UY" dirty="0" err="1">
                <a:latin typeface="+mn-lt"/>
              </a:rPr>
              <a:t>Bonpland</a:t>
            </a:r>
            <a:r>
              <a:rPr lang="es-UY" dirty="0">
                <a:latin typeface="+mn-lt"/>
              </a:rPr>
              <a:t>, los realiza en las costas del río Uruguay: </a:t>
            </a:r>
          </a:p>
          <a:p>
            <a:r>
              <a:rPr lang="es-UY" dirty="0">
                <a:latin typeface="+mn-lt"/>
              </a:rPr>
              <a:t>                                         - madera petrificada </a:t>
            </a:r>
          </a:p>
          <a:p>
            <a:r>
              <a:rPr lang="es-UY" dirty="0">
                <a:latin typeface="+mn-lt"/>
              </a:rPr>
              <a:t>                                         - moluscos calcáreos </a:t>
            </a:r>
          </a:p>
          <a:p>
            <a:r>
              <a:rPr lang="es-UY" dirty="0">
                <a:latin typeface="+mn-lt"/>
              </a:rPr>
              <a:t>                                         - cangrejos fosilizados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latin typeface="+mn-lt"/>
              </a:rPr>
              <a:t>En Montevideo solo destaca la presencia de conchillas calcáreas en al pie del Cerro de Montevideo, en las proximidades de Puntas de Sayago, donde operaba el Saladero de Sayago.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AA640B-0900-5F10-ABCE-FCC133FA5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69" y="3609610"/>
            <a:ext cx="8123263" cy="147557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DECC0BF-A687-AF3E-60C7-D405190F5CE3}"/>
              </a:ext>
            </a:extLst>
          </p:cNvPr>
          <p:cNvSpPr txBox="1"/>
          <p:nvPr/>
        </p:nvSpPr>
        <p:spPr>
          <a:xfrm>
            <a:off x="943780" y="5269176"/>
            <a:ext cx="7256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latin typeface="+mn-lt"/>
              </a:rPr>
              <a:t>“Conchillas calcáreas con las que se elabora la cal en Montevideo”.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2CD02A5-5E57-B200-BCC7-445DBEF8EF81}"/>
              </a:ext>
            </a:extLst>
          </p:cNvPr>
          <p:cNvSpPr/>
          <p:nvPr/>
        </p:nvSpPr>
        <p:spPr bwMode="auto">
          <a:xfrm>
            <a:off x="826512" y="4850670"/>
            <a:ext cx="857473" cy="270233"/>
          </a:xfrm>
          <a:prstGeom prst="rect">
            <a:avLst/>
          </a:prstGeom>
          <a:solidFill>
            <a:schemeClr val="accent3"/>
          </a:solidFill>
          <a:ln w="5715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3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907D1AE-EC77-8AEC-38AE-85D36C1E9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26220"/>
            <a:ext cx="8073960" cy="141069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D4CBB6B-1CAC-8D02-075F-85F1D8B23B3F}"/>
              </a:ext>
            </a:extLst>
          </p:cNvPr>
          <p:cNvSpPr/>
          <p:nvPr/>
        </p:nvSpPr>
        <p:spPr bwMode="auto">
          <a:xfrm>
            <a:off x="1043608" y="2366679"/>
            <a:ext cx="857473" cy="270233"/>
          </a:xfrm>
          <a:prstGeom prst="rect">
            <a:avLst/>
          </a:prstGeom>
          <a:solidFill>
            <a:schemeClr val="accent3"/>
          </a:solidFill>
          <a:ln w="57150" cap="flat" cmpd="thickThin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0420F0-C98B-82D7-EBCF-12B37B6BB684}"/>
              </a:ext>
            </a:extLst>
          </p:cNvPr>
          <p:cNvSpPr txBox="1"/>
          <p:nvPr/>
        </p:nvSpPr>
        <p:spPr>
          <a:xfrm>
            <a:off x="611560" y="2915289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latin typeface="+mn-lt"/>
              </a:rPr>
              <a:t>“Conchillas fósiles bivalvas forman bancos que sirven para elaborar cal”</a:t>
            </a:r>
          </a:p>
        </p:txBody>
      </p:sp>
    </p:spTree>
    <p:extLst>
      <p:ext uri="{BB962C8B-B14F-4D97-AF65-F5344CB8AC3E}">
        <p14:creationId xmlns:p14="http://schemas.microsoft.com/office/powerpoint/2010/main" val="11836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7900D00-7567-F0DA-A582-A4B2B35D9DDD}"/>
              </a:ext>
            </a:extLst>
          </p:cNvPr>
          <p:cNvSpPr txBox="1"/>
          <p:nvPr/>
        </p:nvSpPr>
        <p:spPr>
          <a:xfrm>
            <a:off x="34771" y="1041744"/>
            <a:ext cx="501511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Después de ser liberado de su cautiverio de casi 10 años en Paraguay, el naturalista Amado </a:t>
            </a:r>
            <a:r>
              <a:rPr lang="es-ES" sz="1800" dirty="0" err="1">
                <a:latin typeface="+mn-lt"/>
              </a:rPr>
              <a:t>Bonpland</a:t>
            </a:r>
            <a:r>
              <a:rPr lang="es-ES" sz="1800" dirty="0">
                <a:latin typeface="+mn-lt"/>
              </a:rPr>
              <a:t> visitó Montevideo en varias ocasiones durante más de 20 años.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Intercambió correspondencia con celebridades como Alexander </a:t>
            </a:r>
            <a:r>
              <a:rPr lang="es-ES" sz="1800" dirty="0" err="1">
                <a:latin typeface="+mn-lt"/>
              </a:rPr>
              <a:t>von</a:t>
            </a:r>
            <a:r>
              <a:rPr lang="es-ES" sz="1800" dirty="0">
                <a:latin typeface="+mn-lt"/>
              </a:rPr>
              <a:t> Humboldt, se relacionó con científicos locales, escribió notas y libros, y realizó expediciones científicas en Uruguay. 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En estas expediciones, envió muestras a instituciones científicas de Europa, América y África.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Documentos del Museo Nacional de Historia Natural de París confirman su presencia en Uruguay.</a:t>
            </a:r>
            <a:endParaRPr lang="es-UY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dirty="0">
              <a:latin typeface="+mn-lt"/>
            </a:endParaRPr>
          </a:p>
        </p:txBody>
      </p:sp>
      <p:pic>
        <p:nvPicPr>
          <p:cNvPr id="8" name="Imagen 7" descr="Imagen en blanco y negro de un hombre con traje&#10;&#10;Descripción generada automáticamente">
            <a:extLst>
              <a:ext uri="{FF2B5EF4-FFF2-40B4-BE49-F238E27FC236}">
                <a16:creationId xmlns:a16="http://schemas.microsoft.com/office/drawing/2014/main" id="{2B09689F-AAB2-8D4D-F790-13104F5A6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44451"/>
            <a:ext cx="2808313" cy="259768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3E03852-81C3-A8FB-5ADC-2EEE5AE7EE11}"/>
              </a:ext>
            </a:extLst>
          </p:cNvPr>
          <p:cNvSpPr txBox="1"/>
          <p:nvPr/>
        </p:nvSpPr>
        <p:spPr>
          <a:xfrm>
            <a:off x="4992215" y="3767468"/>
            <a:ext cx="41170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El "PROYECTO TURMALINA" busca recrear sus expediciones en el Cerro de Montevideo, incluyendo el que podría ser el primer croquis geológico del cerro, realizado por </a:t>
            </a:r>
            <a:r>
              <a:rPr lang="es-ES" sz="1800" dirty="0" err="1">
                <a:latin typeface="+mn-lt"/>
              </a:rPr>
              <a:t>Bonpland</a:t>
            </a:r>
            <a:r>
              <a:rPr lang="es-ES" sz="1800" dirty="0">
                <a:latin typeface="+mn-lt"/>
              </a:rPr>
              <a:t> alrededor del 1850</a:t>
            </a:r>
            <a:endParaRPr lang="es-UY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00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45D069-F4F0-46C0-117E-6355AEC8B35B}"/>
              </a:ext>
            </a:extLst>
          </p:cNvPr>
          <p:cNvSpPr txBox="1"/>
          <p:nvPr/>
        </p:nvSpPr>
        <p:spPr>
          <a:xfrm>
            <a:off x="1181001" y="1203292"/>
            <a:ext cx="6631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>
                <a:latin typeface="+mn-lt"/>
              </a:rPr>
              <a:t>  La información presentada fue recopilada y brindada para ésta presentación por el coordinador de proyectos de SINOPSIS, Sr. Alejandro </a:t>
            </a:r>
            <a:r>
              <a:rPr lang="es-UY" sz="2000" dirty="0" err="1">
                <a:latin typeface="+mn-lt"/>
              </a:rPr>
              <a:t>Yemini</a:t>
            </a:r>
            <a:r>
              <a:rPr lang="es-UY" sz="2000" dirty="0">
                <a:latin typeface="+mn-lt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D94CE2-FF80-5473-490E-2989CE79B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060" y="2348880"/>
            <a:ext cx="4217240" cy="27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53E393-9F08-3FD2-5E3F-5AC57B497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9927" y="22593"/>
            <a:ext cx="3499769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662EF10-C7FC-A659-2A14-7C76014659A8}"/>
              </a:ext>
            </a:extLst>
          </p:cNvPr>
          <p:cNvSpPr txBox="1"/>
          <p:nvPr/>
        </p:nvSpPr>
        <p:spPr>
          <a:xfrm>
            <a:off x="287597" y="4426667"/>
            <a:ext cx="5144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latin typeface="+mn-lt"/>
              </a:rPr>
              <a:t>Corte geológico del Cerro de Montevideo por Amado </a:t>
            </a:r>
            <a:r>
              <a:rPr lang="es-UY" dirty="0" err="1">
                <a:latin typeface="+mn-lt"/>
              </a:rPr>
              <a:t>Bonpland</a:t>
            </a:r>
            <a:r>
              <a:rPr lang="es-UY" dirty="0">
                <a:latin typeface="+mn-lt"/>
              </a:rPr>
              <a:t>. 1850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1B8B06-C0A0-29C5-B2CD-160BA63F7574}"/>
              </a:ext>
            </a:extLst>
          </p:cNvPr>
          <p:cNvSpPr txBox="1"/>
          <p:nvPr/>
        </p:nvSpPr>
        <p:spPr>
          <a:xfrm>
            <a:off x="5838801" y="973008"/>
            <a:ext cx="3145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En el título del croquis puede leerse: “</a:t>
            </a:r>
            <a:r>
              <a:rPr lang="es-UY" sz="1800" dirty="0" err="1">
                <a:latin typeface="+mn-lt"/>
              </a:rPr>
              <a:t>Coupe</a:t>
            </a:r>
            <a:r>
              <a:rPr lang="es-UY" sz="1800" dirty="0">
                <a:latin typeface="+mn-lt"/>
              </a:rPr>
              <a:t> </a:t>
            </a:r>
            <a:r>
              <a:rPr lang="es-UY" sz="1800" dirty="0" err="1">
                <a:latin typeface="+mn-lt"/>
              </a:rPr>
              <a:t>geologique</a:t>
            </a:r>
            <a:r>
              <a:rPr lang="es-UY" sz="1800" dirty="0">
                <a:latin typeface="+mn-lt"/>
              </a:rPr>
              <a:t> du Cerro de Montevideo” (“Sección geológica del Cerro de Montevideo”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 Arriba de la Fortaleza se lee: “</a:t>
            </a:r>
            <a:r>
              <a:rPr lang="es-UY" sz="1800" dirty="0" err="1">
                <a:latin typeface="+mn-lt"/>
              </a:rPr>
              <a:t>Voot</a:t>
            </a:r>
            <a:r>
              <a:rPr lang="es-UY" sz="1800" dirty="0">
                <a:latin typeface="+mn-lt"/>
              </a:rPr>
              <a:t> du Cerro. 145 metres </a:t>
            </a:r>
            <a:r>
              <a:rPr lang="es-UY" sz="1800" dirty="0" err="1">
                <a:latin typeface="+mn-lt"/>
              </a:rPr>
              <a:t>d´elevation</a:t>
            </a:r>
            <a:r>
              <a:rPr lang="es-UY" sz="1800" dirty="0">
                <a:latin typeface="+mn-lt"/>
              </a:rPr>
              <a:t>” (“Ruta del Cerro. 145 metros de elevación”).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 Sobre el dibujo, se presentan 8 diferentes tipos de rocas, minerales y fósiles.</a:t>
            </a:r>
          </a:p>
        </p:txBody>
      </p:sp>
    </p:spTree>
    <p:extLst>
      <p:ext uri="{BB962C8B-B14F-4D97-AF65-F5344CB8AC3E}">
        <p14:creationId xmlns:p14="http://schemas.microsoft.com/office/powerpoint/2010/main" val="404468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CB002D-DA11-F754-31F9-9A94CE7C5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" y="-37698"/>
            <a:ext cx="9041372" cy="2902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EEAE76-ECA8-AD8A-996A-B4E54BA73A50}"/>
              </a:ext>
            </a:extLst>
          </p:cNvPr>
          <p:cNvSpPr txBox="1"/>
          <p:nvPr/>
        </p:nvSpPr>
        <p:spPr>
          <a:xfrm>
            <a:off x="440014" y="3600929"/>
            <a:ext cx="29058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UY" sz="1800" dirty="0">
                <a:latin typeface="+mn-lt"/>
              </a:rPr>
              <a:t>Depósitos de conchillas</a:t>
            </a:r>
          </a:p>
          <a:p>
            <a:pPr marL="342900" indent="-342900">
              <a:buAutoNum type="arabicParenR"/>
            </a:pPr>
            <a:r>
              <a:rPr lang="es-UY" sz="1800" dirty="0">
                <a:latin typeface="+mn-lt"/>
              </a:rPr>
              <a:t>Limo pampeano</a:t>
            </a:r>
          </a:p>
          <a:p>
            <a:pPr marL="342900" indent="-342900">
              <a:buAutoNum type="arabicParenR"/>
            </a:pPr>
            <a:r>
              <a:rPr lang="es-UY" sz="1800" dirty="0">
                <a:latin typeface="+mn-lt"/>
              </a:rPr>
              <a:t>Cuarzo compacto</a:t>
            </a:r>
          </a:p>
          <a:p>
            <a:pPr marL="342900" indent="-342900">
              <a:buAutoNum type="arabicParenR"/>
            </a:pPr>
            <a:r>
              <a:rPr lang="es-UY" sz="1800" dirty="0">
                <a:latin typeface="+mn-lt"/>
              </a:rPr>
              <a:t>Anfibolitas </a:t>
            </a:r>
            <a:r>
              <a:rPr lang="es-UY" sz="1800" dirty="0" err="1">
                <a:latin typeface="+mn-lt"/>
              </a:rPr>
              <a:t>esquistoides</a:t>
            </a:r>
            <a:endParaRPr lang="es-UY" sz="1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s-UY" sz="1800" dirty="0">
                <a:latin typeface="+mn-lt"/>
              </a:rPr>
              <a:t>Anfibolitas</a:t>
            </a:r>
          </a:p>
          <a:p>
            <a:pPr marL="342900" indent="-342900">
              <a:buAutoNum type="arabicParenR"/>
            </a:pPr>
            <a:r>
              <a:rPr lang="es-UY" sz="1800" dirty="0">
                <a:latin typeface="+mn-lt"/>
              </a:rPr>
              <a:t>Dioritas </a:t>
            </a:r>
            <a:r>
              <a:rPr lang="es-UY" sz="1800" dirty="0" err="1">
                <a:latin typeface="+mn-lt"/>
              </a:rPr>
              <a:t>esquistoides</a:t>
            </a:r>
            <a:endParaRPr lang="es-UY" sz="1800" dirty="0">
              <a:latin typeface="+mn-lt"/>
            </a:endParaRPr>
          </a:p>
          <a:p>
            <a:pPr marL="342900" indent="-342900">
              <a:buAutoNum type="arabicParenR"/>
            </a:pPr>
            <a:r>
              <a:rPr lang="es-UY" sz="1800" dirty="0">
                <a:latin typeface="+mn-lt"/>
              </a:rPr>
              <a:t>Gneis </a:t>
            </a:r>
            <a:r>
              <a:rPr lang="es-UY" sz="1800" dirty="0" err="1">
                <a:latin typeface="+mn-lt"/>
              </a:rPr>
              <a:t>pegmatite</a:t>
            </a:r>
            <a:r>
              <a:rPr lang="es-UY" sz="1800" dirty="0">
                <a:latin typeface="+mn-lt"/>
              </a:rPr>
              <a:t> </a:t>
            </a:r>
          </a:p>
          <a:p>
            <a:pPr marL="342900" indent="-342900">
              <a:buAutoNum type="arabicParenR"/>
            </a:pPr>
            <a:r>
              <a:rPr lang="es-UY" sz="1800" dirty="0" err="1">
                <a:latin typeface="+mn-lt"/>
              </a:rPr>
              <a:t>Micaesquistos</a:t>
            </a:r>
            <a:r>
              <a:rPr lang="es-UY" sz="1800" dirty="0">
                <a:latin typeface="+mn-lt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34D14D-1049-BEA9-8E52-072FA65E8810}"/>
              </a:ext>
            </a:extLst>
          </p:cNvPr>
          <p:cNvSpPr txBox="1"/>
          <p:nvPr/>
        </p:nvSpPr>
        <p:spPr>
          <a:xfrm>
            <a:off x="84771" y="275524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latin typeface="+mn-lt"/>
              </a:rPr>
              <a:t>Publicado en el artículo “</a:t>
            </a:r>
            <a:r>
              <a:rPr lang="es-UY" dirty="0" err="1">
                <a:latin typeface="+mn-lt"/>
              </a:rPr>
              <a:t>Bonpland</a:t>
            </a:r>
            <a:r>
              <a:rPr lang="es-UY" dirty="0">
                <a:latin typeface="+mn-lt"/>
              </a:rPr>
              <a:t>: Geología y Fósiles de los Países del Plata”. Revista de </a:t>
            </a:r>
            <a:r>
              <a:rPr lang="es-UY" dirty="0" err="1">
                <a:latin typeface="+mn-lt"/>
              </a:rPr>
              <a:t>ADiMRA</a:t>
            </a:r>
            <a:r>
              <a:rPr lang="es-UY" dirty="0">
                <a:latin typeface="+mn-lt"/>
              </a:rPr>
              <a:t>, Asociación de Directores de Museos de la República Argentina, Abril de 2024.</a:t>
            </a:r>
          </a:p>
        </p:txBody>
      </p:sp>
    </p:spTree>
    <p:extLst>
      <p:ext uri="{BB962C8B-B14F-4D97-AF65-F5344CB8AC3E}">
        <p14:creationId xmlns:p14="http://schemas.microsoft.com/office/powerpoint/2010/main" val="43182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A724C2-5517-3700-1431-8AF73F33F5F0}"/>
              </a:ext>
            </a:extLst>
          </p:cNvPr>
          <p:cNvSpPr txBox="1"/>
          <p:nvPr/>
        </p:nvSpPr>
        <p:spPr>
          <a:xfrm>
            <a:off x="5636996" y="3059823"/>
            <a:ext cx="34623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En tanto que, a la derecha, se ubica la desembocadura del arroyo Pantanoso, donde  funcionaba el establecimiento industrial del francés Hipólito </a:t>
            </a:r>
            <a:r>
              <a:rPr lang="es-UY" sz="1800" dirty="0" err="1">
                <a:latin typeface="+mn-lt"/>
              </a:rPr>
              <a:t>Doinnel</a:t>
            </a:r>
            <a:r>
              <a:rPr lang="es-UY" sz="1800" dirty="0">
                <a:latin typeface="+mn-lt"/>
              </a:rPr>
              <a:t>, citado por </a:t>
            </a:r>
            <a:r>
              <a:rPr lang="es-UY" sz="1800" dirty="0" err="1">
                <a:latin typeface="+mn-lt"/>
              </a:rPr>
              <a:t>Bonpland</a:t>
            </a:r>
            <a:r>
              <a:rPr lang="es-UY" sz="1800" dirty="0">
                <a:latin typeface="+mn-lt"/>
              </a:rPr>
              <a:t> en sus recorridas por la zona.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65ADF6-C68C-7796-CE7D-9C030ABFC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" y="-37698"/>
            <a:ext cx="9041372" cy="2902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679E0-2ADD-4E93-231A-4ACA8B97B361}"/>
              </a:ext>
            </a:extLst>
          </p:cNvPr>
          <p:cNvSpPr txBox="1"/>
          <p:nvPr/>
        </p:nvSpPr>
        <p:spPr>
          <a:xfrm>
            <a:off x="44642" y="2974105"/>
            <a:ext cx="5603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En base al dibujo y a otros catálogos de colecciones de rocas y minerales de </a:t>
            </a:r>
            <a:r>
              <a:rPr lang="es-UY" sz="1800" dirty="0" err="1">
                <a:latin typeface="+mn-lt"/>
              </a:rPr>
              <a:t>Bonpland</a:t>
            </a:r>
            <a:r>
              <a:rPr lang="es-UY" sz="1800" dirty="0">
                <a:latin typeface="+mn-lt"/>
              </a:rPr>
              <a:t>, se puede realizar una aproximación al corte presentado.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En efecto, a la izquierda del croquis, puede leerse: “Saladero de Sayago”, ubicado en Puntas de Sayago.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En ese lugar, </a:t>
            </a:r>
            <a:r>
              <a:rPr lang="es-UY" sz="1800" dirty="0" err="1">
                <a:latin typeface="+mn-lt"/>
              </a:rPr>
              <a:t>Bonpland</a:t>
            </a:r>
            <a:r>
              <a:rPr lang="es-UY" sz="1800" dirty="0">
                <a:latin typeface="+mn-lt"/>
              </a:rPr>
              <a:t> identifica importantes bancos de conchillas fósiles, con los que se fabricaba cal para las construcciones montevideanas.</a:t>
            </a:r>
          </a:p>
        </p:txBody>
      </p:sp>
    </p:spTree>
    <p:extLst>
      <p:ext uri="{BB962C8B-B14F-4D97-AF65-F5344CB8AC3E}">
        <p14:creationId xmlns:p14="http://schemas.microsoft.com/office/powerpoint/2010/main" val="424468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3D45C5-EE0E-8AAB-9B46-F9F4C5569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60" y="978702"/>
            <a:ext cx="8610371" cy="40344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12C1D3-7E98-A006-C6F3-F8AD1F5A3B79}"/>
              </a:ext>
            </a:extLst>
          </p:cNvPr>
          <p:cNvSpPr txBox="1"/>
          <p:nvPr/>
        </p:nvSpPr>
        <p:spPr>
          <a:xfrm>
            <a:off x="611560" y="5084614"/>
            <a:ext cx="811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Sección del corte de la zona del Cerro de Montevideo que realizó </a:t>
            </a:r>
            <a:r>
              <a:rPr lang="es-UY" dirty="0" err="1"/>
              <a:t>Bonpland</a:t>
            </a:r>
            <a:r>
              <a:rPr lang="es-UY" dirty="0"/>
              <a:t> en una imagen satelital actual.</a:t>
            </a:r>
          </a:p>
        </p:txBody>
      </p:sp>
    </p:spTree>
    <p:extLst>
      <p:ext uri="{BB962C8B-B14F-4D97-AF65-F5344CB8AC3E}">
        <p14:creationId xmlns:p14="http://schemas.microsoft.com/office/powerpoint/2010/main" val="143222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490A34-8DAE-F461-67AC-3B07FD44BF2F}"/>
              </a:ext>
            </a:extLst>
          </p:cNvPr>
          <p:cNvSpPr txBox="1"/>
          <p:nvPr/>
        </p:nvSpPr>
        <p:spPr>
          <a:xfrm>
            <a:off x="1589239" y="255004"/>
            <a:ext cx="6289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>
                <a:latin typeface="+mj-lt"/>
              </a:rPr>
              <a:t>¿PORQUÉ EL PROYECTO SE LLAMA TURMALINA?</a:t>
            </a:r>
            <a:endParaRPr lang="es-UY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2E73A7-2072-0D95-0C51-4FA8BDDA8B2E}"/>
              </a:ext>
            </a:extLst>
          </p:cNvPr>
          <p:cNvSpPr txBox="1"/>
          <p:nvPr/>
        </p:nvSpPr>
        <p:spPr>
          <a:xfrm>
            <a:off x="323528" y="1015227"/>
            <a:ext cx="46361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>
                <a:latin typeface="+mn-lt"/>
              </a:rPr>
              <a:t>El croquis es solo una simplificación sobre las rocas, minerales y fósiles encontrados, pero la riqueza geológica del Cerro de Montevideo es más amplia. </a:t>
            </a:r>
          </a:p>
          <a:p>
            <a:endParaRPr lang="es-UY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 Existen catálogos muy detallados sobre lo recolectado por Amado </a:t>
            </a:r>
            <a:r>
              <a:rPr lang="es-ES" sz="1800" dirty="0" err="1">
                <a:latin typeface="+mn-lt"/>
              </a:rPr>
              <a:t>Bonpland</a:t>
            </a:r>
            <a:r>
              <a:rPr lang="es-ES" sz="1800" dirty="0">
                <a:latin typeface="+mn-lt"/>
              </a:rPr>
              <a:t> en sus recorridas por Montevideo, inclusive, menciona quienes fueron los destinatarios de dichas muestras.</a:t>
            </a:r>
          </a:p>
          <a:p>
            <a:r>
              <a:rPr lang="es-ES" sz="18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Entre los minerales más citados se encuentran las TURMALINAS. </a:t>
            </a:r>
            <a:endParaRPr lang="es-UY" sz="1800" dirty="0"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27A39D-0F07-9CF1-BE8E-9BEFDA425EA0}"/>
              </a:ext>
            </a:extLst>
          </p:cNvPr>
          <p:cNvSpPr txBox="1"/>
          <p:nvPr/>
        </p:nvSpPr>
        <p:spPr>
          <a:xfrm>
            <a:off x="4959696" y="1052901"/>
            <a:ext cx="400479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latin typeface="+mn-lt"/>
              </a:rPr>
              <a:t>En los catálogos de las muestras enviadas al exterior menciona: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 err="1">
                <a:latin typeface="+mn-lt"/>
              </a:rPr>
              <a:t>Quartz</a:t>
            </a:r>
            <a:r>
              <a:rPr lang="es-UY" sz="1800" dirty="0">
                <a:latin typeface="+mn-lt"/>
              </a:rPr>
              <a:t> </a:t>
            </a:r>
            <a:r>
              <a:rPr lang="es-UY" sz="1800" dirty="0" err="1">
                <a:latin typeface="+mn-lt"/>
              </a:rPr>
              <a:t>Tourmalinifere</a:t>
            </a:r>
            <a:r>
              <a:rPr lang="es-UY" sz="1800" dirty="0">
                <a:latin typeface="+mn-lt"/>
              </a:rPr>
              <a:t>. Cuarzo </a:t>
            </a:r>
            <a:r>
              <a:rPr lang="es-UY" sz="1800" dirty="0" err="1">
                <a:latin typeface="+mn-lt"/>
              </a:rPr>
              <a:t>Turmalinífero</a:t>
            </a:r>
            <a:endParaRPr lang="es-UY" sz="1800" dirty="0">
              <a:latin typeface="+mn-lt"/>
            </a:endParaRPr>
          </a:p>
          <a:p>
            <a:endParaRPr lang="es-UY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 err="1">
                <a:latin typeface="+mn-lt"/>
              </a:rPr>
              <a:t>Tourmaline</a:t>
            </a:r>
            <a:r>
              <a:rPr lang="es-UY" sz="1800" dirty="0">
                <a:latin typeface="+mn-lt"/>
              </a:rPr>
              <a:t> du Cerro. Turmalina del Cerro.</a:t>
            </a:r>
          </a:p>
          <a:p>
            <a:endParaRPr lang="es-UY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 err="1">
                <a:latin typeface="+mn-lt"/>
              </a:rPr>
              <a:t>Pegmatite</a:t>
            </a:r>
            <a:r>
              <a:rPr lang="es-UY" sz="1800" dirty="0">
                <a:latin typeface="+mn-lt"/>
              </a:rPr>
              <a:t> </a:t>
            </a:r>
            <a:r>
              <a:rPr lang="es-UY" sz="1800" dirty="0" err="1">
                <a:latin typeface="+mn-lt"/>
              </a:rPr>
              <a:t>Tourmalinifere</a:t>
            </a:r>
            <a:r>
              <a:rPr lang="es-UY" sz="1800" dirty="0">
                <a:latin typeface="+mn-lt"/>
              </a:rPr>
              <a:t>. </a:t>
            </a:r>
            <a:r>
              <a:rPr lang="es-UY" sz="1800" dirty="0" err="1">
                <a:latin typeface="+mn-lt"/>
              </a:rPr>
              <a:t>Pegmatite</a:t>
            </a:r>
            <a:r>
              <a:rPr lang="es-UY" sz="1800" dirty="0">
                <a:latin typeface="+mn-lt"/>
              </a:rPr>
              <a:t> </a:t>
            </a:r>
            <a:r>
              <a:rPr lang="es-UY" sz="1800" dirty="0" err="1">
                <a:latin typeface="+mn-lt"/>
              </a:rPr>
              <a:t>Turmalinífera</a:t>
            </a:r>
            <a:endParaRPr lang="es-UY" sz="1800" dirty="0">
              <a:latin typeface="+mn-lt"/>
            </a:endParaRPr>
          </a:p>
          <a:p>
            <a:endParaRPr lang="es-UY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 err="1">
                <a:latin typeface="+mn-lt"/>
              </a:rPr>
              <a:t>Quartz</a:t>
            </a:r>
            <a:r>
              <a:rPr lang="es-UY" sz="1800" dirty="0">
                <a:latin typeface="+mn-lt"/>
              </a:rPr>
              <a:t> et mica des </a:t>
            </a:r>
            <a:r>
              <a:rPr lang="es-UY" sz="1800" dirty="0" err="1">
                <a:latin typeface="+mn-lt"/>
              </a:rPr>
              <a:t>cristaux</a:t>
            </a:r>
            <a:r>
              <a:rPr lang="es-UY" sz="1800" dirty="0">
                <a:latin typeface="+mn-lt"/>
              </a:rPr>
              <a:t> de </a:t>
            </a:r>
            <a:r>
              <a:rPr lang="es-UY" sz="1800" dirty="0" err="1">
                <a:latin typeface="+mn-lt"/>
              </a:rPr>
              <a:t>tourmaline</a:t>
            </a:r>
            <a:r>
              <a:rPr lang="es-UY" sz="1800" dirty="0">
                <a:latin typeface="+mn-lt"/>
              </a:rPr>
              <a:t>. Cuarzo y mica con cristales de Turmalina</a:t>
            </a:r>
          </a:p>
          <a:p>
            <a:endParaRPr lang="es-UY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E33694-D090-02A2-7302-B9C317529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417" y="4909180"/>
            <a:ext cx="2600688" cy="10478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3F5885-79D0-0460-D959-58AC9BBED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64" y="4631160"/>
            <a:ext cx="3983981" cy="12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64B03E-2E00-99EC-A92E-27AB78CA0331}"/>
              </a:ext>
            </a:extLst>
          </p:cNvPr>
          <p:cNvSpPr txBox="1"/>
          <p:nvPr/>
        </p:nvSpPr>
        <p:spPr>
          <a:xfrm>
            <a:off x="97596" y="1020292"/>
            <a:ext cx="4636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latin typeface="+mn-lt"/>
              </a:rPr>
              <a:t>La elección del nombre de TURMALINA para designar al proyecto surge de una descripción “POÉTICA” que Amado </a:t>
            </a:r>
            <a:r>
              <a:rPr lang="es-UY" sz="1800" dirty="0" err="1">
                <a:latin typeface="+mn-lt"/>
              </a:rPr>
              <a:t>Bonpland</a:t>
            </a:r>
            <a:r>
              <a:rPr lang="es-UY" sz="1800" dirty="0">
                <a:latin typeface="+mn-lt"/>
              </a:rPr>
              <a:t> realiza sobre una turmalina encontrada en el Cerro de Montevideo: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6D8D40-66FD-0403-08E8-E3F329E55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497620"/>
            <a:ext cx="8376736" cy="157945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E6EE997-B2E0-DB1F-07A6-67B3D76A29DD}"/>
              </a:ext>
            </a:extLst>
          </p:cNvPr>
          <p:cNvSpPr txBox="1"/>
          <p:nvPr/>
        </p:nvSpPr>
        <p:spPr>
          <a:xfrm>
            <a:off x="354522" y="4167655"/>
            <a:ext cx="6089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>
                <a:latin typeface="+mn-lt"/>
              </a:rPr>
              <a:t>“</a:t>
            </a:r>
            <a:r>
              <a:rPr lang="es-UY" sz="2000" dirty="0" err="1">
                <a:latin typeface="+mn-lt"/>
              </a:rPr>
              <a:t>Tourmaline</a:t>
            </a:r>
            <a:r>
              <a:rPr lang="es-UY" sz="2000" dirty="0">
                <a:latin typeface="+mn-lt"/>
              </a:rPr>
              <a:t> tres belle </a:t>
            </a:r>
            <a:r>
              <a:rPr lang="es-UY" sz="2000" dirty="0" err="1">
                <a:latin typeface="+mn-lt"/>
              </a:rPr>
              <a:t>detacheé</a:t>
            </a:r>
            <a:r>
              <a:rPr lang="es-UY" sz="2000" dirty="0">
                <a:latin typeface="+mn-lt"/>
              </a:rPr>
              <a:t> </a:t>
            </a:r>
            <a:r>
              <a:rPr lang="es-UY" sz="2000" dirty="0" err="1">
                <a:latin typeface="+mn-lt"/>
              </a:rPr>
              <a:t>d´une</a:t>
            </a:r>
            <a:r>
              <a:rPr lang="es-UY" sz="2000" dirty="0">
                <a:latin typeface="+mn-lt"/>
              </a:rPr>
              <a:t> roche </a:t>
            </a:r>
            <a:r>
              <a:rPr lang="es-UY" sz="2000" dirty="0" err="1">
                <a:latin typeface="+mn-lt"/>
              </a:rPr>
              <a:t>granitique</a:t>
            </a:r>
            <a:r>
              <a:rPr lang="es-UY" sz="2000" dirty="0">
                <a:latin typeface="+mn-lt"/>
              </a:rPr>
              <a:t>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79029-951B-1C05-CE55-82FCE132E791}"/>
              </a:ext>
            </a:extLst>
          </p:cNvPr>
          <p:cNvSpPr txBox="1"/>
          <p:nvPr/>
        </p:nvSpPr>
        <p:spPr>
          <a:xfrm>
            <a:off x="228528" y="4838856"/>
            <a:ext cx="8496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>
                <a:latin typeface="+mn-lt"/>
              </a:rPr>
              <a:t>“TURMALINA MUY BELLA DESPRENDIDA DE UNA ROCA GRANÍTICA”</a:t>
            </a:r>
          </a:p>
        </p:txBody>
      </p:sp>
    </p:spTree>
    <p:extLst>
      <p:ext uri="{BB962C8B-B14F-4D97-AF65-F5344CB8AC3E}">
        <p14:creationId xmlns:p14="http://schemas.microsoft.com/office/powerpoint/2010/main" val="17149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0" y="714375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3528" y="6215063"/>
            <a:ext cx="882047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i="1" dirty="0">
                <a:latin typeface="Verdana" pitchFamily="34" charset="0"/>
              </a:rPr>
              <a:t>Montevideo, </a:t>
            </a:r>
            <a:fld id="{F0D26BA2-094F-426A-9A63-D5D5EBA0724C}" type="datetime4">
              <a:rPr lang="es-ES" sz="1000" i="1" smtClean="0">
                <a:latin typeface="Verdana" pitchFamily="34" charset="0"/>
              </a:rPr>
              <a:pPr/>
              <a:t>26 de agosto de 2024</a:t>
            </a:fld>
            <a:r>
              <a:rPr lang="es-ES" sz="1000" i="1" dirty="0">
                <a:latin typeface="Verdana" pitchFamily="34" charset="0"/>
              </a:rPr>
              <a:t>	                                        </a:t>
            </a:r>
            <a:r>
              <a:rPr lang="es-ES_tradnl" sz="1000" i="1" dirty="0">
                <a:latin typeface="Verdana" pitchFamily="34" charset="0"/>
              </a:rPr>
              <a:t>	                   </a:t>
            </a:r>
            <a:r>
              <a:rPr lang="es-ES" sz="1000" i="1" dirty="0">
                <a:latin typeface="Verdana" pitchFamily="34" charset="0"/>
              </a:rPr>
              <a:t>División Geodesia y Topografía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0" y="6000750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9" y="5643449"/>
            <a:ext cx="857473" cy="857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BC2B22-D6AD-4758-392A-6CA5CC8CD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60648"/>
            <a:ext cx="7056784" cy="47986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814AA9-E0B8-4C16-E034-4FE8FFDF3C9F}"/>
              </a:ext>
            </a:extLst>
          </p:cNvPr>
          <p:cNvSpPr txBox="1"/>
          <p:nvPr/>
        </p:nvSpPr>
        <p:spPr>
          <a:xfrm>
            <a:off x="541366" y="5102082"/>
            <a:ext cx="7198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latin typeface="+mn-lt"/>
              </a:rPr>
              <a:t>Montevideo vista desde el Cerro. D. Dalin, dibujo. Sabatier Litografía. Mediados S. XIX</a:t>
            </a:r>
          </a:p>
        </p:txBody>
      </p:sp>
    </p:spTree>
    <p:extLst>
      <p:ext uri="{BB962C8B-B14F-4D97-AF65-F5344CB8AC3E}">
        <p14:creationId xmlns:p14="http://schemas.microsoft.com/office/powerpoint/2010/main" val="189774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igm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thickThin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igm</Template>
  <TotalTime>5312</TotalTime>
  <Words>1251</Words>
  <Application>Microsoft Office PowerPoint</Application>
  <PresentationFormat>Presentación en pantalla (4:3)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Verdana</vt:lpstr>
      <vt:lpstr>presentación igm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Sandoval</dc:creator>
  <cp:lastModifiedBy>Tte. 1° (Apy.) Anibal Pintos</cp:lastModifiedBy>
  <cp:revision>89</cp:revision>
  <cp:lastPrinted>2019-05-14T18:21:04Z</cp:lastPrinted>
  <dcterms:created xsi:type="dcterms:W3CDTF">2019-06-14T13:49:53Z</dcterms:created>
  <dcterms:modified xsi:type="dcterms:W3CDTF">2024-08-26T12:09:10Z</dcterms:modified>
</cp:coreProperties>
</file>