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96771" y="555804"/>
            <a:ext cx="119845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99" y="1685099"/>
                </a:moveTo>
                <a:lnTo>
                  <a:pt x="0" y="16850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685099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8570" y="123331"/>
            <a:ext cx="5294858" cy="10344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637" y="2014537"/>
            <a:ext cx="10372725" cy="280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14287"/>
            <a:ext cx="4448175" cy="6849109"/>
            <a:chOff x="-4762" y="14287"/>
            <a:chExt cx="4448175" cy="6849109"/>
          </a:xfrm>
        </p:grpSpPr>
        <p:sp>
          <p:nvSpPr>
            <p:cNvPr id="3" name="object 3" descr=""/>
            <p:cNvSpPr/>
            <p:nvPr/>
          </p:nvSpPr>
          <p:spPr>
            <a:xfrm>
              <a:off x="0" y="19050"/>
              <a:ext cx="4438650" cy="6839584"/>
            </a:xfrm>
            <a:custGeom>
              <a:avLst/>
              <a:gdLst/>
              <a:ahLst/>
              <a:cxnLst/>
              <a:rect l="l" t="t" r="r" b="b"/>
              <a:pathLst>
                <a:path w="4438650" h="6839584">
                  <a:moveTo>
                    <a:pt x="4438499" y="6839099"/>
                  </a:moveTo>
                  <a:lnTo>
                    <a:pt x="0" y="6839099"/>
                  </a:lnTo>
                  <a:lnTo>
                    <a:pt x="0" y="0"/>
                  </a:lnTo>
                  <a:lnTo>
                    <a:pt x="4438499" y="0"/>
                  </a:lnTo>
                  <a:lnTo>
                    <a:pt x="4438499" y="6839099"/>
                  </a:lnTo>
                  <a:close/>
                </a:path>
              </a:pathLst>
            </a:custGeom>
            <a:solidFill>
              <a:srgbClr val="004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9050"/>
              <a:ext cx="4438650" cy="6839584"/>
            </a:xfrm>
            <a:custGeom>
              <a:avLst/>
              <a:gdLst/>
              <a:ahLst/>
              <a:cxnLst/>
              <a:rect l="l" t="t" r="r" b="b"/>
              <a:pathLst>
                <a:path w="4438650" h="6839584">
                  <a:moveTo>
                    <a:pt x="0" y="0"/>
                  </a:moveTo>
                  <a:lnTo>
                    <a:pt x="4438499" y="0"/>
                  </a:lnTo>
                  <a:lnTo>
                    <a:pt x="4438499" y="6839099"/>
                  </a:lnTo>
                  <a:lnTo>
                    <a:pt x="0" y="6839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726" y="576884"/>
              <a:ext cx="315375" cy="29818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5009" y="2879453"/>
              <a:ext cx="283839" cy="26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218" y="2874974"/>
              <a:ext cx="315375" cy="29818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67" y="1537635"/>
              <a:ext cx="283839" cy="2683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412" y="5724025"/>
              <a:ext cx="3601678" cy="7302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85" y="1960319"/>
              <a:ext cx="283834" cy="2683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57" y="2366742"/>
              <a:ext cx="283834" cy="2683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505" y="2366742"/>
              <a:ext cx="283834" cy="2683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505" y="3323026"/>
              <a:ext cx="283834" cy="2683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77" y="185365"/>
              <a:ext cx="283834" cy="26837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70" y="1114927"/>
              <a:ext cx="283834" cy="26837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50" y="591788"/>
              <a:ext cx="283834" cy="26837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498" y="1548072"/>
              <a:ext cx="283834" cy="26837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020" y="174925"/>
              <a:ext cx="283834" cy="26837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012" y="1104486"/>
              <a:ext cx="283834" cy="26837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540" y="581348"/>
              <a:ext cx="283834" cy="26837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540" y="1537631"/>
              <a:ext cx="283834" cy="26837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102574" y="918480"/>
            <a:ext cx="4667250" cy="1139825"/>
          </a:xfrm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3700" spc="-204">
                <a:solidFill>
                  <a:srgbClr val="004987"/>
                </a:solidFill>
                <a:latin typeface="Tahoma"/>
                <a:cs typeface="Tahoma"/>
              </a:rPr>
              <a:t>Facultad</a:t>
            </a:r>
            <a:r>
              <a:rPr dirty="0" sz="3700" spc="-340">
                <a:solidFill>
                  <a:srgbClr val="004987"/>
                </a:solidFill>
                <a:latin typeface="Tahoma"/>
                <a:cs typeface="Tahoma"/>
              </a:rPr>
              <a:t> </a:t>
            </a:r>
            <a:r>
              <a:rPr dirty="0" sz="3700" spc="-235">
                <a:solidFill>
                  <a:srgbClr val="004987"/>
                </a:solidFill>
                <a:latin typeface="Tahoma"/>
                <a:cs typeface="Tahoma"/>
              </a:rPr>
              <a:t>de</a:t>
            </a:r>
            <a:r>
              <a:rPr dirty="0" sz="3700" spc="-340">
                <a:solidFill>
                  <a:srgbClr val="004987"/>
                </a:solidFill>
                <a:latin typeface="Tahoma"/>
                <a:cs typeface="Tahoma"/>
              </a:rPr>
              <a:t> </a:t>
            </a:r>
            <a:r>
              <a:rPr dirty="0" sz="3700" spc="-285">
                <a:solidFill>
                  <a:srgbClr val="004987"/>
                </a:solidFill>
                <a:latin typeface="Tahoma"/>
                <a:cs typeface="Tahoma"/>
              </a:rPr>
              <a:t>Ingeniería</a:t>
            </a:r>
            <a:endParaRPr sz="3700">
              <a:latin typeface="Tahoma"/>
              <a:cs typeface="Tahoma"/>
            </a:endParaRPr>
          </a:p>
          <a:p>
            <a:pPr marL="33020">
              <a:lnSpc>
                <a:spcPct val="100000"/>
              </a:lnSpc>
              <a:spcBef>
                <a:spcPts val="730"/>
              </a:spcBef>
            </a:pPr>
            <a:r>
              <a:rPr dirty="0" sz="1500" spc="95" b="0">
                <a:solidFill>
                  <a:srgbClr val="333333"/>
                </a:solidFill>
                <a:latin typeface="Cambria"/>
                <a:cs typeface="Cambria"/>
              </a:rPr>
              <a:t>Universidad</a:t>
            </a:r>
            <a:r>
              <a:rPr dirty="0" sz="1500" spc="45" b="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dirty="0" sz="1500" spc="75" b="0">
                <a:solidFill>
                  <a:srgbClr val="333333"/>
                </a:solidFill>
                <a:latin typeface="Cambria"/>
                <a:cs typeface="Cambria"/>
              </a:rPr>
              <a:t>de</a:t>
            </a:r>
            <a:r>
              <a:rPr dirty="0" sz="1500" spc="45" b="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dirty="0" sz="1500" spc="90" b="0">
                <a:solidFill>
                  <a:srgbClr val="333333"/>
                </a:solidFill>
                <a:latin typeface="Cambria"/>
                <a:cs typeface="Cambria"/>
              </a:rPr>
              <a:t>la</a:t>
            </a:r>
            <a:r>
              <a:rPr dirty="0" sz="1500" spc="45" b="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dirty="0" sz="1500" spc="85" b="0">
                <a:solidFill>
                  <a:srgbClr val="333333"/>
                </a:solidFill>
                <a:latin typeface="Cambria"/>
                <a:cs typeface="Cambria"/>
              </a:rPr>
              <a:t>República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87025" y="3414062"/>
            <a:ext cx="5111750" cy="54165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Aproximación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 spc="-35">
                <a:solidFill>
                  <a:srgbClr val="434343"/>
                </a:solidFill>
                <a:latin typeface="Tahoma"/>
                <a:cs typeface="Tahoma"/>
              </a:rPr>
              <a:t>a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dirty="0" sz="1700" spc="-16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calidad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los</a:t>
            </a:r>
            <a:r>
              <a:rPr dirty="0" sz="1700" spc="-16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 spc="-30">
                <a:solidFill>
                  <a:srgbClr val="434343"/>
                </a:solidFill>
                <a:latin typeface="Tahoma"/>
                <a:cs typeface="Tahoma"/>
              </a:rPr>
              <a:t>ejes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dirty="0" sz="1700" spc="-16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cursos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 spc="-25">
                <a:solidFill>
                  <a:srgbClr val="434343"/>
                </a:solidFill>
                <a:latin typeface="Tahoma"/>
                <a:cs typeface="Tahoma"/>
              </a:rPr>
              <a:t>agua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Infraestructura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dirty="0" sz="1700" spc="-16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Datos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Espaciales</a:t>
            </a:r>
            <a:r>
              <a:rPr dirty="0" sz="1700" spc="-17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del</a:t>
            </a:r>
            <a:r>
              <a:rPr dirty="0" sz="1700" spc="-16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434343"/>
                </a:solidFill>
                <a:latin typeface="Tahoma"/>
                <a:cs typeface="Tahoma"/>
              </a:rPr>
              <a:t>Uruguay.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99225" y="5847705"/>
            <a:ext cx="4495800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1800" spc="-100" b="1">
                <a:solidFill>
                  <a:srgbClr val="434343"/>
                </a:solidFill>
                <a:latin typeface="Tahoma"/>
                <a:cs typeface="Tahoma"/>
              </a:rPr>
              <a:t>Hebenor</a:t>
            </a:r>
            <a:r>
              <a:rPr dirty="0" sz="1800" spc="-135" b="1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434343"/>
                </a:solidFill>
                <a:latin typeface="Tahoma"/>
                <a:cs typeface="Tahoma"/>
              </a:rPr>
              <a:t>Bermúdez</a:t>
            </a:r>
            <a:r>
              <a:rPr dirty="0" sz="1800" spc="-130" b="1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800" spc="-135" b="1">
                <a:solidFill>
                  <a:srgbClr val="434343"/>
                </a:solidFill>
                <a:latin typeface="Tahoma"/>
                <a:cs typeface="Tahoma"/>
              </a:rPr>
              <a:t>(hebenorb@fing.edu.uy) </a:t>
            </a:r>
            <a:r>
              <a:rPr dirty="0" sz="1800" spc="-125" b="1">
                <a:solidFill>
                  <a:srgbClr val="434343"/>
                </a:solidFill>
                <a:latin typeface="Tahoma"/>
                <a:cs typeface="Tahoma"/>
              </a:rPr>
              <a:t>Setiembre </a:t>
            </a:r>
            <a:r>
              <a:rPr dirty="0" sz="1800" spc="-20" b="1">
                <a:solidFill>
                  <a:srgbClr val="434343"/>
                </a:solidFill>
                <a:latin typeface="Tahoma"/>
                <a:cs typeface="Tahoma"/>
              </a:rPr>
              <a:t>2024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102900" y="2366749"/>
            <a:ext cx="6368415" cy="21590"/>
          </a:xfrm>
          <a:custGeom>
            <a:avLst/>
            <a:gdLst/>
            <a:ahLst/>
            <a:cxnLst/>
            <a:rect l="l" t="t" r="r" b="b"/>
            <a:pathLst>
              <a:path w="6368415" h="21589">
                <a:moveTo>
                  <a:pt x="0" y="21299"/>
                </a:moveTo>
                <a:lnTo>
                  <a:pt x="6368099" y="0"/>
                </a:lnTo>
              </a:path>
            </a:pathLst>
          </a:custGeom>
          <a:ln w="28574">
            <a:solidFill>
              <a:srgbClr val="0049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187025" y="4631137"/>
            <a:ext cx="42849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60">
                <a:solidFill>
                  <a:srgbClr val="434343"/>
                </a:solidFill>
                <a:latin typeface="Tahoma"/>
                <a:cs typeface="Tahoma"/>
              </a:rPr>
              <a:t>VIII</a:t>
            </a:r>
            <a:r>
              <a:rPr dirty="0" sz="1700" spc="-15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Jornadas</a:t>
            </a:r>
            <a:r>
              <a:rPr dirty="0" sz="1700" spc="-16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dirty="0" sz="1700" spc="-15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dirty="0" sz="1700" spc="-15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Sección</a:t>
            </a:r>
            <a:r>
              <a:rPr dirty="0" sz="1700" spc="-15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Nacional</a:t>
            </a:r>
            <a:r>
              <a:rPr dirty="0" sz="1700" spc="-15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34343"/>
                </a:solidFill>
                <a:latin typeface="Tahoma"/>
                <a:cs typeface="Tahoma"/>
              </a:rPr>
              <a:t>del</a:t>
            </a:r>
            <a:r>
              <a:rPr dirty="0" sz="1700" spc="-155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dirty="0" sz="1700" spc="-20">
                <a:solidFill>
                  <a:srgbClr val="434343"/>
                </a:solidFill>
                <a:latin typeface="Tahoma"/>
                <a:cs typeface="Tahoma"/>
              </a:rPr>
              <a:t>IPGH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049655">
              <a:lnSpc>
                <a:spcPct val="100000"/>
              </a:lnSpc>
              <a:spcBef>
                <a:spcPts val="100"/>
              </a:spcBef>
            </a:pPr>
            <a:r>
              <a:rPr dirty="0" spc="250"/>
              <a:t>Como</a:t>
            </a:r>
            <a:r>
              <a:rPr dirty="0" spc="50"/>
              <a:t> </a:t>
            </a:r>
            <a:r>
              <a:rPr dirty="0" spc="180"/>
              <a:t>medimos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2475" y="1789814"/>
            <a:ext cx="5986145" cy="2999740"/>
          </a:xfrm>
          <a:prstGeom prst="rect">
            <a:avLst/>
          </a:prstGeom>
        </p:spPr>
        <p:txBody>
          <a:bodyPr wrap="square" lIns="0" tIns="250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dirty="0" sz="2800" spc="-220">
                <a:solidFill>
                  <a:srgbClr val="666666"/>
                </a:solidFill>
                <a:latin typeface="Tahoma"/>
                <a:cs typeface="Tahoma"/>
              </a:rPr>
              <a:t>¿</a:t>
            </a:r>
            <a:r>
              <a:rPr dirty="0" sz="2800" spc="-3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800" spc="85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800" spc="-3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666666"/>
                </a:solidFill>
                <a:latin typeface="Tahoma"/>
                <a:cs typeface="Tahoma"/>
              </a:rPr>
              <a:t>qué</a:t>
            </a:r>
            <a:r>
              <a:rPr dirty="0" sz="2800" spc="-3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Tahoma"/>
                <a:cs typeface="Tahoma"/>
              </a:rPr>
              <a:t>cuencas?</a:t>
            </a:r>
            <a:endParaRPr sz="2800">
              <a:latin typeface="Tahoma"/>
              <a:cs typeface="Tahoma"/>
            </a:endParaRPr>
          </a:p>
          <a:p>
            <a:pPr marL="469265" indent="-419734">
              <a:lnSpc>
                <a:spcPct val="100000"/>
              </a:lnSpc>
              <a:spcBef>
                <a:spcPts val="1680"/>
              </a:spcBef>
              <a:buChar char="●"/>
              <a:tabLst>
                <a:tab pos="469265" algn="l"/>
              </a:tabLst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Estamos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trabajando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red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hídrica.</a:t>
            </a:r>
            <a:endParaRPr sz="2500">
              <a:latin typeface="Tahoma"/>
              <a:cs typeface="Tahoma"/>
            </a:endParaRPr>
          </a:p>
          <a:p>
            <a:pPr marL="469265" indent="-419734">
              <a:lnSpc>
                <a:spcPct val="100000"/>
              </a:lnSpc>
              <a:spcBef>
                <a:spcPts val="1500"/>
              </a:spcBef>
              <a:buChar char="●"/>
              <a:tabLst>
                <a:tab pos="469265" algn="l"/>
              </a:tabLst>
            </a:pPr>
            <a:r>
              <a:rPr dirty="0" sz="2500" spc="-35">
                <a:solidFill>
                  <a:srgbClr val="666666"/>
                </a:solidFill>
                <a:latin typeface="Tahoma"/>
                <a:cs typeface="Tahoma"/>
              </a:rPr>
              <a:t>Segmenta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bien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territorio.</a:t>
            </a:r>
            <a:endParaRPr sz="2500">
              <a:latin typeface="Tahoma"/>
              <a:cs typeface="Tahoma"/>
            </a:endParaRPr>
          </a:p>
          <a:p>
            <a:pPr lvl="1" marL="926465" indent="-419734">
              <a:lnSpc>
                <a:spcPct val="100000"/>
              </a:lnSpc>
              <a:spcBef>
                <a:spcPts val="1500"/>
              </a:spcBef>
              <a:buChar char="○"/>
              <a:tabLst>
                <a:tab pos="926465" algn="l"/>
              </a:tabLst>
            </a:pPr>
            <a:r>
              <a:rPr dirty="0" sz="2500" spc="80">
                <a:solidFill>
                  <a:srgbClr val="666666"/>
                </a:solidFill>
                <a:latin typeface="Tahoma"/>
                <a:cs typeface="Tahoma"/>
              </a:rPr>
              <a:t>5455</a:t>
            </a:r>
            <a:r>
              <a:rPr dirty="0" sz="25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endParaRPr sz="2500">
              <a:latin typeface="Tahoma"/>
              <a:cs typeface="Tahoma"/>
            </a:endParaRPr>
          </a:p>
          <a:p>
            <a:pPr lvl="1" marL="926465" indent="-419734">
              <a:lnSpc>
                <a:spcPct val="100000"/>
              </a:lnSpc>
              <a:spcBef>
                <a:spcPts val="1500"/>
              </a:spcBef>
              <a:buChar char="○"/>
              <a:tabLst>
                <a:tab pos="926465" algn="l"/>
              </a:tabLst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niveles</a:t>
            </a:r>
            <a:r>
              <a:rPr dirty="0" sz="25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80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25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5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30">
                <a:solidFill>
                  <a:srgbClr val="666666"/>
                </a:solidFill>
                <a:latin typeface="Tahoma"/>
                <a:cs typeface="Tahoma"/>
              </a:rPr>
              <a:t>8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049655">
              <a:lnSpc>
                <a:spcPct val="100000"/>
              </a:lnSpc>
              <a:spcBef>
                <a:spcPts val="100"/>
              </a:spcBef>
            </a:pPr>
            <a:r>
              <a:rPr dirty="0" spc="250"/>
              <a:t>Como</a:t>
            </a:r>
            <a:r>
              <a:rPr dirty="0" spc="50"/>
              <a:t> </a:t>
            </a:r>
            <a:r>
              <a:rPr dirty="0" spc="180"/>
              <a:t>medimos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78675" y="2029874"/>
            <a:ext cx="6199505" cy="467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0"/>
              </a:spcBef>
            </a:pPr>
            <a:r>
              <a:rPr dirty="0" sz="2500" spc="-130" b="1">
                <a:solidFill>
                  <a:srgbClr val="666666"/>
                </a:solidFill>
                <a:latin typeface="Tahoma"/>
                <a:cs typeface="Tahoma"/>
              </a:rPr>
              <a:t>Muestreo</a:t>
            </a:r>
            <a:r>
              <a:rPr dirty="0" sz="2500" spc="-21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35" b="1">
                <a:solidFill>
                  <a:srgbClr val="666666"/>
                </a:solidFill>
                <a:latin typeface="Tahoma"/>
                <a:cs typeface="Tahoma"/>
              </a:rPr>
              <a:t>aleatorio</a:t>
            </a:r>
            <a:r>
              <a:rPr dirty="0" sz="2500" spc="-2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75" b="1">
                <a:solidFill>
                  <a:srgbClr val="666666"/>
                </a:solidFill>
                <a:latin typeface="Tahoma"/>
                <a:cs typeface="Tahoma"/>
              </a:rPr>
              <a:t>simple</a:t>
            </a:r>
            <a:r>
              <a:rPr dirty="0" sz="2500" spc="-2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65" b="1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30" b="1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500" spc="-30">
                <a:solidFill>
                  <a:srgbClr val="666666"/>
                </a:solidFill>
                <a:latin typeface="Tahoma"/>
                <a:cs typeface="Tahoma"/>
              </a:rPr>
              <a:t>: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consideramos</a:t>
            </a:r>
            <a:r>
              <a:rPr dirty="0" sz="25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5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25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10">
                <a:solidFill>
                  <a:srgbClr val="666666"/>
                </a:solidFill>
                <a:latin typeface="Tahoma"/>
                <a:cs typeface="Tahoma"/>
              </a:rPr>
              <a:t>40%</a:t>
            </a:r>
            <a:r>
              <a:rPr dirty="0" sz="25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5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tienen </a:t>
            </a:r>
            <a:r>
              <a:rPr dirty="0" sz="2500" spc="-30">
                <a:solidFill>
                  <a:srgbClr val="666666"/>
                </a:solidFill>
                <a:latin typeface="Tahoma"/>
                <a:cs typeface="Tahoma"/>
              </a:rPr>
              <a:t>algún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defecto,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15">
                <a:solidFill>
                  <a:srgbClr val="666666"/>
                </a:solidFill>
                <a:latin typeface="Tahoma"/>
                <a:cs typeface="Tahoma"/>
              </a:rPr>
              <a:t>5%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666666"/>
                </a:solidFill>
                <a:latin typeface="Tahoma"/>
                <a:cs typeface="Tahoma"/>
              </a:rPr>
              <a:t>error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muestreo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50">
                <a:solidFill>
                  <a:srgbClr val="666666"/>
                </a:solidFill>
                <a:latin typeface="Tahoma"/>
                <a:cs typeface="Tahoma"/>
              </a:rPr>
              <a:t>y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10">
                <a:solidFill>
                  <a:srgbClr val="666666"/>
                </a:solidFill>
                <a:latin typeface="Tahoma"/>
                <a:cs typeface="Tahoma"/>
              </a:rPr>
              <a:t>95%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nivel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30">
                <a:solidFill>
                  <a:srgbClr val="666666"/>
                </a:solidFill>
                <a:latin typeface="Tahoma"/>
                <a:cs typeface="Tahoma"/>
              </a:rPr>
              <a:t>confianza.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80">
                <a:solidFill>
                  <a:srgbClr val="666666"/>
                </a:solidFill>
                <a:latin typeface="Tahoma"/>
                <a:cs typeface="Tahoma"/>
              </a:rPr>
              <a:t>+15%</a:t>
            </a:r>
            <a:r>
              <a:rPr dirty="0" sz="25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para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considerar</a:t>
            </a:r>
            <a:r>
              <a:rPr dirty="0" sz="25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descartes.</a:t>
            </a:r>
            <a:endParaRPr sz="2500">
              <a:latin typeface="Tahoma"/>
              <a:cs typeface="Tahoma"/>
            </a:endParaRPr>
          </a:p>
          <a:p>
            <a:pPr algn="ctr" marL="80645">
              <a:lnSpc>
                <a:spcPct val="100000"/>
              </a:lnSpc>
              <a:spcBef>
                <a:spcPts val="2980"/>
              </a:spcBef>
            </a:pPr>
            <a:r>
              <a:rPr dirty="0" sz="3000" spc="-200" b="1">
                <a:solidFill>
                  <a:srgbClr val="666666"/>
                </a:solidFill>
                <a:latin typeface="Tahoma"/>
                <a:cs typeface="Tahoma"/>
              </a:rPr>
              <a:t>273</a:t>
            </a:r>
            <a:r>
              <a:rPr dirty="0" sz="3000" spc="-27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000" spc="-65" b="1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endParaRPr sz="3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3020"/>
              </a:spcBef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3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considera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25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80" b="1">
                <a:solidFill>
                  <a:srgbClr val="666666"/>
                </a:solidFill>
                <a:latin typeface="Tahoma"/>
                <a:cs typeface="Tahoma"/>
              </a:rPr>
              <a:t>conglomerado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lo</a:t>
            </a:r>
            <a:r>
              <a:rPr dirty="0" sz="25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3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analizan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todos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500" spc="-40">
                <a:solidFill>
                  <a:srgbClr val="666666"/>
                </a:solidFill>
                <a:latin typeface="Tahoma"/>
                <a:cs typeface="Tahoma"/>
              </a:rPr>
              <a:t>ejes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cursos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666666"/>
                </a:solidFill>
                <a:latin typeface="Tahoma"/>
                <a:cs typeface="Tahoma"/>
              </a:rPr>
              <a:t>agua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intersectan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666666"/>
                </a:solidFill>
                <a:latin typeface="Tahoma"/>
                <a:cs typeface="Tahoma"/>
              </a:rPr>
              <a:t>con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ella.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Gestión</a:t>
            </a:r>
            <a:r>
              <a:rPr dirty="0" spc="50"/>
              <a:t> </a:t>
            </a:r>
            <a:r>
              <a:rPr dirty="0" spc="70"/>
              <a:t>de</a:t>
            </a:r>
            <a:r>
              <a:rPr dirty="0" spc="55"/>
              <a:t> </a:t>
            </a:r>
            <a:r>
              <a:rPr dirty="0" spc="90"/>
              <a:t>la</a:t>
            </a:r>
            <a:r>
              <a:rPr dirty="0" spc="55"/>
              <a:t> </a:t>
            </a:r>
            <a:r>
              <a:rPr dirty="0" spc="150"/>
              <a:t>información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8867" y="1983431"/>
            <a:ext cx="6405245" cy="297815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440055" indent="-427355">
              <a:lnSpc>
                <a:spcPct val="100000"/>
              </a:lnSpc>
              <a:spcBef>
                <a:spcPts val="1630"/>
              </a:spcBef>
              <a:buChar char="●"/>
              <a:tabLst>
                <a:tab pos="440055" algn="l"/>
              </a:tabLst>
            </a:pPr>
            <a:r>
              <a:rPr dirty="0" sz="2600" spc="55">
                <a:solidFill>
                  <a:srgbClr val="666666"/>
                </a:solidFill>
                <a:latin typeface="Tahoma"/>
                <a:cs typeface="Tahoma"/>
              </a:rPr>
              <a:t>Mucha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información</a:t>
            </a:r>
            <a:endParaRPr sz="2600">
              <a:latin typeface="Tahoma"/>
              <a:cs typeface="Tahoma"/>
            </a:endParaRPr>
          </a:p>
          <a:p>
            <a:pPr marL="440055" indent="-427355">
              <a:lnSpc>
                <a:spcPct val="100000"/>
              </a:lnSpc>
              <a:spcBef>
                <a:spcPts val="1530"/>
              </a:spcBef>
              <a:buChar char="●"/>
              <a:tabLst>
                <a:tab pos="44005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Definición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errores.</a:t>
            </a:r>
            <a:endParaRPr sz="2600">
              <a:latin typeface="Tahoma"/>
              <a:cs typeface="Tahoma"/>
            </a:endParaRPr>
          </a:p>
          <a:p>
            <a:pPr marL="440055" indent="-427355">
              <a:lnSpc>
                <a:spcPct val="100000"/>
              </a:lnSpc>
              <a:spcBef>
                <a:spcPts val="1530"/>
              </a:spcBef>
              <a:buChar char="●"/>
              <a:tabLst>
                <a:tab pos="44005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Capas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intermedias.</a:t>
            </a:r>
            <a:endParaRPr sz="2600">
              <a:latin typeface="Tahoma"/>
              <a:cs typeface="Tahoma"/>
            </a:endParaRPr>
          </a:p>
          <a:p>
            <a:pPr marL="440055" marR="5080" indent="-427990">
              <a:lnSpc>
                <a:spcPct val="149000"/>
              </a:lnSpc>
              <a:buChar char="●"/>
              <a:tabLst>
                <a:tab pos="44005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Respaldo</a:t>
            </a:r>
            <a:r>
              <a:rPr dirty="0" sz="26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información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indicando</a:t>
            </a:r>
            <a:r>
              <a:rPr dirty="0" sz="26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objetos</a:t>
            </a:r>
            <a:r>
              <a:rPr dirty="0" sz="2600" spc="-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2600" spc="-3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erróneos.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52654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1975" y="1783657"/>
            <a:ext cx="6169660" cy="474980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2600" spc="1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todas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las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fueron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evaluadas</a:t>
            </a:r>
            <a:endParaRPr sz="2600">
              <a:latin typeface="Tahoma"/>
              <a:cs typeface="Tahoma"/>
            </a:endParaRPr>
          </a:p>
          <a:p>
            <a:pPr marL="926465" indent="-427355">
              <a:lnSpc>
                <a:spcPct val="100000"/>
              </a:lnSpc>
              <a:spcBef>
                <a:spcPts val="1530"/>
              </a:spcBef>
              <a:buChar char="●"/>
              <a:tabLst>
                <a:tab pos="92646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Pocos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endParaRPr sz="2600">
              <a:latin typeface="Tahoma"/>
              <a:cs typeface="Tahoma"/>
            </a:endParaRPr>
          </a:p>
          <a:p>
            <a:pPr marL="927100" marR="5080" indent="-427990">
              <a:lnSpc>
                <a:spcPct val="149000"/>
              </a:lnSpc>
              <a:buChar char="●"/>
              <a:tabLst>
                <a:tab pos="927100" algn="l"/>
              </a:tabLst>
            </a:pPr>
            <a:r>
              <a:rPr dirty="0" sz="2600" spc="80">
                <a:solidFill>
                  <a:srgbClr val="666666"/>
                </a:solidFill>
                <a:latin typeface="Tahoma"/>
                <a:cs typeface="Tahoma"/>
              </a:rPr>
              <a:t>Mayor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presencia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otros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elementos (canales).</a:t>
            </a:r>
            <a:endParaRPr sz="2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2600">
              <a:latin typeface="Tahoma"/>
              <a:cs typeface="Tahoma"/>
            </a:endParaRPr>
          </a:p>
          <a:p>
            <a:pPr marL="12700" marR="191770">
              <a:lnSpc>
                <a:spcPct val="149000"/>
              </a:lnSpc>
              <a:spcBef>
                <a:spcPts val="5"/>
              </a:spcBef>
            </a:pP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203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evaluadas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4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70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descartadas </a:t>
            </a: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116107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40">
                <a:solidFill>
                  <a:srgbClr val="666666"/>
                </a:solidFill>
                <a:latin typeface="Tahoma"/>
                <a:cs typeface="Tahoma"/>
              </a:rPr>
              <a:t>ejes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cursos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agua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Mediana: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455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cuenca.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5722" cy="495572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4772" y="0"/>
                  </a:lnTo>
                  <a:lnTo>
                    <a:pt x="4974772" y="4974772"/>
                  </a:lnTo>
                  <a:lnTo>
                    <a:pt x="0" y="497477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422" rIns="0" bIns="0" rtlCol="0" vert="horz">
            <a:spAutoFit/>
          </a:bodyPr>
          <a:lstStyle/>
          <a:p>
            <a:pPr algn="ctr" marL="635">
              <a:lnSpc>
                <a:spcPts val="3815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  <a:p>
            <a:pPr algn="ctr" marL="635">
              <a:lnSpc>
                <a:spcPts val="2975"/>
              </a:lnSpc>
            </a:pPr>
            <a:r>
              <a:rPr dirty="0" sz="2500" spc="55" b="0">
                <a:latin typeface="Tahoma"/>
                <a:cs typeface="Tahoma"/>
              </a:rPr>
              <a:t>Correcta</a:t>
            </a:r>
            <a:r>
              <a:rPr dirty="0" sz="2500" spc="-265" b="0">
                <a:latin typeface="Tahoma"/>
                <a:cs typeface="Tahoma"/>
              </a:rPr>
              <a:t> </a:t>
            </a:r>
            <a:r>
              <a:rPr dirty="0" sz="2500" spc="-20" b="0">
                <a:latin typeface="Tahoma"/>
                <a:cs typeface="Tahoma"/>
              </a:rPr>
              <a:t>asignación</a:t>
            </a:r>
            <a:r>
              <a:rPr dirty="0" sz="2500" spc="-265" b="0">
                <a:latin typeface="Tahoma"/>
                <a:cs typeface="Tahoma"/>
              </a:rPr>
              <a:t> </a:t>
            </a:r>
            <a:r>
              <a:rPr dirty="0" sz="2500" b="0">
                <a:latin typeface="Tahoma"/>
                <a:cs typeface="Tahoma"/>
              </a:rPr>
              <a:t>de</a:t>
            </a:r>
            <a:r>
              <a:rPr dirty="0" sz="2500" spc="-265" b="0">
                <a:latin typeface="Tahoma"/>
                <a:cs typeface="Tahoma"/>
              </a:rPr>
              <a:t> </a:t>
            </a:r>
            <a:r>
              <a:rPr dirty="0" sz="2500" spc="-10" b="0">
                <a:latin typeface="Tahoma"/>
                <a:cs typeface="Tahoma"/>
              </a:rPr>
              <a:t>nombres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5992" y="2435167"/>
            <a:ext cx="6482715" cy="34696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440055" marR="835660" indent="-427990">
              <a:lnSpc>
                <a:spcPct val="101000"/>
              </a:lnSpc>
              <a:spcBef>
                <a:spcPts val="65"/>
              </a:spcBef>
              <a:buFont typeface="Tahoma"/>
              <a:buChar char="●"/>
              <a:tabLst>
                <a:tab pos="440055" algn="l"/>
              </a:tabLst>
            </a:pPr>
            <a:r>
              <a:rPr dirty="0" sz="2600" spc="-155" b="1">
                <a:solidFill>
                  <a:srgbClr val="666666"/>
                </a:solidFill>
                <a:latin typeface="Tahoma"/>
                <a:cs typeface="Tahoma"/>
              </a:rPr>
              <a:t>114</a:t>
            </a:r>
            <a:r>
              <a:rPr dirty="0" sz="2600" spc="-19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90" b="1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correctas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35">
                <a:solidFill>
                  <a:srgbClr val="666666"/>
                </a:solidFill>
                <a:latin typeface="Tahoma"/>
                <a:cs typeface="Tahoma"/>
              </a:rPr>
              <a:t>(56,2%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las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evaluadas).</a:t>
            </a:r>
            <a:endParaRPr sz="2600">
              <a:latin typeface="Tahoma"/>
              <a:cs typeface="Tahoma"/>
            </a:endParaRPr>
          </a:p>
          <a:p>
            <a:pPr marL="440055" marR="249554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45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mayor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cantidad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error.</a:t>
            </a:r>
            <a:endParaRPr sz="2600">
              <a:latin typeface="Tahoma"/>
              <a:cs typeface="Tahoma"/>
            </a:endParaRPr>
          </a:p>
          <a:p>
            <a:pPr marL="440055" marR="5080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20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muestreos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conglomerados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20" b="1">
                <a:solidFill>
                  <a:srgbClr val="666666"/>
                </a:solidFill>
                <a:latin typeface="Tahoma"/>
                <a:cs typeface="Tahoma"/>
              </a:rPr>
              <a:t>99,73%</a:t>
            </a:r>
            <a:r>
              <a:rPr dirty="0" sz="2600" spc="-2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85">
                <a:solidFill>
                  <a:srgbClr val="666666"/>
                </a:solidFill>
                <a:latin typeface="Tahoma"/>
                <a:cs typeface="Tahoma"/>
              </a:rPr>
              <a:t>D.E.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40" b="1">
                <a:solidFill>
                  <a:srgbClr val="666666"/>
                </a:solidFill>
                <a:latin typeface="Tahoma"/>
                <a:cs typeface="Tahoma"/>
              </a:rPr>
              <a:t>0,05%</a:t>
            </a:r>
            <a:r>
              <a:rPr dirty="0" sz="2600" spc="-2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tiene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correcta</a:t>
            </a:r>
            <a:r>
              <a:rPr dirty="0" sz="26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asignación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nombre.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2521" y="123331"/>
            <a:ext cx="22675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5992" y="746012"/>
            <a:ext cx="9213850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44620" marR="5080" indent="-212471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Elementos</a:t>
            </a:r>
            <a:r>
              <a:rPr dirty="0" sz="25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pertenecen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cuenca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incluidos</a:t>
            </a:r>
            <a:r>
              <a:rPr dirty="0" sz="25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dirty="0" sz="25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límites</a:t>
            </a:r>
            <a:r>
              <a:rPr dirty="0" sz="25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5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5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ahoma"/>
                <a:cs typeface="Tahoma"/>
              </a:rPr>
              <a:t>cuenca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75"/>
              </a:spcBef>
            </a:pPr>
            <a:endParaRPr sz="2500">
              <a:latin typeface="Tahoma"/>
              <a:cs typeface="Tahoma"/>
            </a:endParaRPr>
          </a:p>
          <a:p>
            <a:pPr marL="440055" marR="3758565" indent="-427990">
              <a:lnSpc>
                <a:spcPct val="101000"/>
              </a:lnSpc>
              <a:buFont typeface="Tahoma"/>
              <a:buChar char="●"/>
              <a:tabLst>
                <a:tab pos="440055" algn="l"/>
              </a:tabLst>
            </a:pPr>
            <a:r>
              <a:rPr dirty="0" sz="2600" spc="-155" b="1">
                <a:solidFill>
                  <a:srgbClr val="666666"/>
                </a:solidFill>
                <a:latin typeface="Tahoma"/>
                <a:cs typeface="Tahoma"/>
              </a:rPr>
              <a:t>68</a:t>
            </a:r>
            <a:r>
              <a:rPr dirty="0" sz="2600" spc="-19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90" b="1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correctas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35">
                <a:solidFill>
                  <a:srgbClr val="666666"/>
                </a:solidFill>
                <a:latin typeface="Tahoma"/>
                <a:cs typeface="Tahoma"/>
              </a:rPr>
              <a:t>(33,5%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las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evaluadas).</a:t>
            </a:r>
            <a:endParaRPr sz="2600">
              <a:latin typeface="Tahoma"/>
              <a:cs typeface="Tahoma"/>
            </a:endParaRPr>
          </a:p>
          <a:p>
            <a:pPr marL="440055" marR="2980690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34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mayor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cantidad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error.</a:t>
            </a:r>
            <a:endParaRPr sz="2600">
              <a:latin typeface="Tahoma"/>
              <a:cs typeface="Tahoma"/>
            </a:endParaRPr>
          </a:p>
          <a:p>
            <a:pPr marL="440055" marR="2736215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20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muestreos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conglomerados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20" b="1">
                <a:solidFill>
                  <a:srgbClr val="666666"/>
                </a:solidFill>
                <a:latin typeface="Tahoma"/>
                <a:cs typeface="Tahoma"/>
              </a:rPr>
              <a:t>99,63%</a:t>
            </a:r>
            <a:r>
              <a:rPr dirty="0" sz="2600" spc="-2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85">
                <a:solidFill>
                  <a:srgbClr val="666666"/>
                </a:solidFill>
                <a:latin typeface="Tahoma"/>
                <a:cs typeface="Tahoma"/>
              </a:rPr>
              <a:t>D.E.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40" b="1">
                <a:solidFill>
                  <a:srgbClr val="666666"/>
                </a:solidFill>
                <a:latin typeface="Tahoma"/>
                <a:cs typeface="Tahoma"/>
              </a:rPr>
              <a:t>0,05%</a:t>
            </a:r>
            <a:r>
              <a:rPr dirty="0" sz="2600" spc="-2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se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selecciona</a:t>
            </a:r>
            <a:r>
              <a:rPr dirty="0" sz="2600" spc="-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correctamente.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073699" y="5205099"/>
            <a:ext cx="1927225" cy="1581150"/>
            <a:chOff x="5073699" y="5205099"/>
            <a:chExt cx="1927225" cy="15811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5295" y="5224149"/>
              <a:ext cx="1885957" cy="150692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83224" y="5214624"/>
              <a:ext cx="1908175" cy="1562100"/>
            </a:xfrm>
            <a:custGeom>
              <a:avLst/>
              <a:gdLst/>
              <a:ahLst/>
              <a:cxnLst/>
              <a:rect l="l" t="t" r="r" b="b"/>
              <a:pathLst>
                <a:path w="1908175" h="1562100">
                  <a:moveTo>
                    <a:pt x="0" y="0"/>
                  </a:moveTo>
                  <a:lnTo>
                    <a:pt x="1907552" y="0"/>
                  </a:lnTo>
                  <a:lnTo>
                    <a:pt x="1907552" y="1561549"/>
                  </a:lnTo>
                  <a:lnTo>
                    <a:pt x="0" y="15615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2521" y="123331"/>
            <a:ext cx="22675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9792" y="746012"/>
            <a:ext cx="9343390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4470" marR="5080" indent="-2172335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Elementos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sí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pertenecen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dirty="0" sz="25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cuenca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pero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25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ahoma"/>
                <a:cs typeface="Tahoma"/>
              </a:rPr>
              <a:t>están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incluídos</a:t>
            </a:r>
            <a:r>
              <a:rPr dirty="0" sz="25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z="25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30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dirty="0" sz="25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ahoma"/>
                <a:cs typeface="Tahoma"/>
              </a:rPr>
              <a:t>límites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75"/>
              </a:spcBef>
            </a:pPr>
            <a:endParaRPr sz="2500">
              <a:latin typeface="Tahoma"/>
              <a:cs typeface="Tahoma"/>
            </a:endParaRPr>
          </a:p>
          <a:p>
            <a:pPr marL="440055" marR="3632835" indent="-427990">
              <a:lnSpc>
                <a:spcPct val="101000"/>
              </a:lnSpc>
              <a:buFont typeface="Tahoma"/>
              <a:buChar char="●"/>
              <a:tabLst>
                <a:tab pos="440055" algn="l"/>
              </a:tabLst>
            </a:pPr>
            <a:r>
              <a:rPr dirty="0" sz="2600" spc="-155" b="1">
                <a:solidFill>
                  <a:srgbClr val="666666"/>
                </a:solidFill>
                <a:latin typeface="Tahoma"/>
                <a:cs typeface="Tahoma"/>
              </a:rPr>
              <a:t>142</a:t>
            </a:r>
            <a:r>
              <a:rPr dirty="0" sz="2600" spc="-20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90" b="1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correctas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55">
                <a:solidFill>
                  <a:srgbClr val="666666"/>
                </a:solidFill>
                <a:latin typeface="Tahoma"/>
                <a:cs typeface="Tahoma"/>
              </a:rPr>
              <a:t>(70,0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509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las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evaluadas).</a:t>
            </a:r>
            <a:endParaRPr sz="2600">
              <a:latin typeface="Tahoma"/>
              <a:cs typeface="Tahoma"/>
            </a:endParaRPr>
          </a:p>
          <a:p>
            <a:pPr marL="440055" marR="3110230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37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mayor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cantidad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error.</a:t>
            </a:r>
            <a:endParaRPr sz="2600">
              <a:latin typeface="Tahoma"/>
              <a:cs typeface="Tahoma"/>
            </a:endParaRPr>
          </a:p>
          <a:p>
            <a:pPr marL="440055" marR="2865755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20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muestreos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conglomerados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20" b="1">
                <a:solidFill>
                  <a:srgbClr val="666666"/>
                </a:solidFill>
                <a:latin typeface="Tahoma"/>
                <a:cs typeface="Tahoma"/>
              </a:rPr>
              <a:t>99,77%</a:t>
            </a:r>
            <a:r>
              <a:rPr dirty="0" sz="2600" spc="-2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85">
                <a:solidFill>
                  <a:srgbClr val="666666"/>
                </a:solidFill>
                <a:latin typeface="Tahoma"/>
                <a:cs typeface="Tahoma"/>
              </a:rPr>
              <a:t>D.E.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40" b="1">
                <a:solidFill>
                  <a:srgbClr val="666666"/>
                </a:solidFill>
                <a:latin typeface="Tahoma"/>
                <a:cs typeface="Tahoma"/>
              </a:rPr>
              <a:t>0,06%</a:t>
            </a:r>
            <a:r>
              <a:rPr dirty="0" sz="2600" spc="-2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se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selecciona</a:t>
            </a:r>
            <a:r>
              <a:rPr dirty="0" sz="2600" spc="-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correctamente.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220" y="218581"/>
            <a:ext cx="22675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08721" y="841262"/>
            <a:ext cx="71374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Elementos</a:t>
            </a:r>
            <a:r>
              <a:rPr dirty="0" sz="25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dirty="0" sz="25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pertenecen</a:t>
            </a:r>
            <a:r>
              <a:rPr dirty="0" sz="25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5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55">
                <a:solidFill>
                  <a:srgbClr val="FFFFFF"/>
                </a:solidFill>
                <a:latin typeface="Tahoma"/>
                <a:cs typeface="Tahoma"/>
              </a:rPr>
              <a:t>otro</a:t>
            </a:r>
            <a:r>
              <a:rPr dirty="0" sz="25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conjunto</a:t>
            </a:r>
            <a:r>
              <a:rPr dirty="0" sz="25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5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ahoma"/>
                <a:cs typeface="Tahoma"/>
              </a:rPr>
              <a:t>datos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5992" y="2273242"/>
            <a:ext cx="6482715" cy="34696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440055" marR="772160" indent="-427990">
              <a:lnSpc>
                <a:spcPct val="101000"/>
              </a:lnSpc>
              <a:spcBef>
                <a:spcPts val="65"/>
              </a:spcBef>
              <a:buFont typeface="Tahoma"/>
              <a:buChar char="●"/>
              <a:tabLst>
                <a:tab pos="440055" algn="l"/>
              </a:tabLst>
            </a:pPr>
            <a:r>
              <a:rPr dirty="0" sz="2600" spc="-155" b="1">
                <a:solidFill>
                  <a:srgbClr val="666666"/>
                </a:solidFill>
                <a:latin typeface="Tahoma"/>
                <a:cs typeface="Tahoma"/>
              </a:rPr>
              <a:t>161</a:t>
            </a:r>
            <a:r>
              <a:rPr dirty="0" sz="2600" spc="-204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90" b="1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1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correctas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55">
                <a:solidFill>
                  <a:srgbClr val="666666"/>
                </a:solidFill>
                <a:latin typeface="Tahoma"/>
                <a:cs typeface="Tahoma"/>
              </a:rPr>
              <a:t>(79,3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509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las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evaluadas).</a:t>
            </a:r>
            <a:endParaRPr sz="2600">
              <a:latin typeface="Tahoma"/>
              <a:cs typeface="Tahoma"/>
            </a:endParaRPr>
          </a:p>
          <a:p>
            <a:pPr marL="440055" marR="249554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22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mayor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cantidad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error.</a:t>
            </a:r>
            <a:endParaRPr sz="2600">
              <a:latin typeface="Tahoma"/>
              <a:cs typeface="Tahoma"/>
            </a:endParaRPr>
          </a:p>
          <a:p>
            <a:pPr marL="440055" marR="5080" indent="-427990">
              <a:lnSpc>
                <a:spcPct val="101000"/>
              </a:lnSpc>
              <a:spcBef>
                <a:spcPts val="975"/>
              </a:spcBef>
              <a:buChar char="●"/>
              <a:tabLst>
                <a:tab pos="440055" algn="l"/>
              </a:tabLst>
            </a:pPr>
            <a:r>
              <a:rPr dirty="0" sz="2600" spc="20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muestreos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conglomerados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40" b="1">
                <a:solidFill>
                  <a:srgbClr val="666666"/>
                </a:solidFill>
                <a:latin typeface="Tahoma"/>
                <a:cs typeface="Tahoma"/>
              </a:rPr>
              <a:t>0,24%</a:t>
            </a:r>
            <a:r>
              <a:rPr dirty="0" sz="2600" spc="-24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85">
                <a:solidFill>
                  <a:srgbClr val="666666"/>
                </a:solidFill>
                <a:latin typeface="Tahoma"/>
                <a:cs typeface="Tahoma"/>
              </a:rPr>
              <a:t>D.E.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40" b="1">
                <a:solidFill>
                  <a:srgbClr val="666666"/>
                </a:solidFill>
                <a:latin typeface="Tahoma"/>
                <a:cs typeface="Tahoma"/>
              </a:rPr>
              <a:t>0,05%</a:t>
            </a:r>
            <a:r>
              <a:rPr dirty="0" sz="2600" spc="-2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pertenecen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conjunto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datos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cursos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agua.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113269" y="1809750"/>
            <a:ext cx="4994275" cy="4994275"/>
            <a:chOff x="7113269" y="1809750"/>
            <a:chExt cx="4994275" cy="499427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9" y="1828800"/>
              <a:ext cx="4956046" cy="495604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22794" y="1819275"/>
              <a:ext cx="4975225" cy="4975225"/>
            </a:xfrm>
            <a:custGeom>
              <a:avLst/>
              <a:gdLst/>
              <a:ahLst/>
              <a:cxnLst/>
              <a:rect l="l" t="t" r="r" b="b"/>
              <a:pathLst>
                <a:path w="4975225" h="4975225">
                  <a:moveTo>
                    <a:pt x="0" y="0"/>
                  </a:moveTo>
                  <a:lnTo>
                    <a:pt x="4975096" y="0"/>
                  </a:lnTo>
                  <a:lnTo>
                    <a:pt x="4975096" y="4975095"/>
                  </a:lnTo>
                  <a:lnTo>
                    <a:pt x="0" y="497509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220" y="218581"/>
            <a:ext cx="22675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1975" y="841262"/>
            <a:ext cx="11620500" cy="527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6195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Funcionamiento</a:t>
            </a:r>
            <a:r>
              <a:rPr dirty="0" sz="250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topológico</a:t>
            </a:r>
            <a:r>
              <a:rPr dirty="0" sz="25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5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Tahoma"/>
                <a:cs typeface="Tahoma"/>
              </a:rPr>
              <a:t>red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2500">
              <a:latin typeface="Tahoma"/>
              <a:cs typeface="Tahoma"/>
            </a:endParaRPr>
          </a:p>
          <a:p>
            <a:pPr marL="926465" indent="-489584">
              <a:lnSpc>
                <a:spcPct val="100000"/>
              </a:lnSpc>
              <a:buAutoNum type="arabicPeriod"/>
              <a:tabLst>
                <a:tab pos="92646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Considerando</a:t>
            </a:r>
            <a:r>
              <a:rPr dirty="0" sz="26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sentido</a:t>
            </a:r>
            <a:r>
              <a:rPr dirty="0" sz="26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digitalización</a:t>
            </a:r>
            <a:r>
              <a:rPr dirty="0" sz="26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26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sin</a:t>
            </a:r>
            <a:r>
              <a:rPr dirty="0" sz="26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tolerancia.</a:t>
            </a:r>
            <a:endParaRPr sz="2600">
              <a:latin typeface="Tahoma"/>
              <a:cs typeface="Tahoma"/>
            </a:endParaRPr>
          </a:p>
          <a:p>
            <a:pPr marL="926465" indent="-489584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92646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Considerando</a:t>
            </a:r>
            <a:r>
              <a:rPr dirty="0" sz="26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sentido</a:t>
            </a:r>
            <a:r>
              <a:rPr dirty="0" sz="26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digitalización</a:t>
            </a:r>
            <a:r>
              <a:rPr dirty="0" sz="26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26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tolerancia</a:t>
            </a:r>
            <a:r>
              <a:rPr dirty="0" sz="26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55">
                <a:solidFill>
                  <a:srgbClr val="666666"/>
                </a:solidFill>
                <a:latin typeface="Tahoma"/>
                <a:cs typeface="Tahoma"/>
              </a:rPr>
              <a:t>(0,10</a:t>
            </a:r>
            <a:r>
              <a:rPr dirty="0" sz="26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metros).</a:t>
            </a:r>
            <a:endParaRPr sz="2600">
              <a:latin typeface="Tahoma"/>
              <a:cs typeface="Tahoma"/>
            </a:endParaRPr>
          </a:p>
          <a:p>
            <a:pPr marL="926465" indent="-489584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926465" algn="l"/>
              </a:tabLst>
            </a:pP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Sin</a:t>
            </a:r>
            <a:r>
              <a:rPr dirty="0" sz="26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considerar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sentido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digitalización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sin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tolerancia.</a:t>
            </a:r>
            <a:endParaRPr sz="2600">
              <a:latin typeface="Tahoma"/>
              <a:cs typeface="Tahoma"/>
            </a:endParaRPr>
          </a:p>
          <a:p>
            <a:pPr marL="926465" indent="-489584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926465" algn="l"/>
              </a:tabLst>
            </a:pP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Sin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considerar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sentido</a:t>
            </a:r>
            <a:r>
              <a:rPr dirty="0" sz="26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digitalización</a:t>
            </a:r>
            <a:r>
              <a:rPr dirty="0" sz="26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tolerancia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55">
                <a:solidFill>
                  <a:srgbClr val="666666"/>
                </a:solidFill>
                <a:latin typeface="Tahoma"/>
                <a:cs typeface="Tahoma"/>
              </a:rPr>
              <a:t>(0,10</a:t>
            </a:r>
            <a:r>
              <a:rPr dirty="0" sz="26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metros).</a:t>
            </a:r>
            <a:endParaRPr sz="2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600">
              <a:latin typeface="Tahoma"/>
              <a:cs typeface="Tahoma"/>
            </a:endParaRPr>
          </a:p>
          <a:p>
            <a:pPr algn="just" marL="12700" marR="5080">
              <a:lnSpc>
                <a:spcPct val="101000"/>
              </a:lnSpc>
            </a:pPr>
            <a:r>
              <a:rPr dirty="0" sz="2600" spc="5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666666"/>
                </a:solidFill>
                <a:latin typeface="Tahoma"/>
                <a:cs typeface="Tahoma"/>
              </a:rPr>
              <a:t>error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2600" spc="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contabiliza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función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cuantos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extremos</a:t>
            </a:r>
            <a:r>
              <a:rPr dirty="0" sz="2600" spc="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2600" spc="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conectan.</a:t>
            </a:r>
            <a:r>
              <a:rPr dirty="0" sz="2600" spc="3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6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sin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666666"/>
                </a:solidFill>
                <a:latin typeface="Tahoma"/>
                <a:cs typeface="Tahoma"/>
              </a:rPr>
              <a:t>error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26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aquella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todos</a:t>
            </a:r>
            <a:r>
              <a:rPr dirty="0" sz="26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extremos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conectan</a:t>
            </a:r>
            <a:r>
              <a:rPr dirty="0" sz="26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punto</a:t>
            </a:r>
            <a:r>
              <a:rPr dirty="0" sz="26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salida.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220" y="218581"/>
            <a:ext cx="22675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Resultados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04873" y="841262"/>
            <a:ext cx="474472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Funcionamiento</a:t>
            </a:r>
            <a:r>
              <a:rPr dirty="0" sz="250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topológico</a:t>
            </a:r>
            <a:r>
              <a:rPr dirty="0" sz="25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500" spc="-1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Tahoma"/>
                <a:cs typeface="Tahoma"/>
              </a:rPr>
              <a:t>red</a:t>
            </a:r>
            <a:endParaRPr sz="2500">
              <a:latin typeface="Tahoma"/>
              <a:cs typeface="Tahom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47737" y="2014537"/>
          <a:ext cx="10372725" cy="280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775"/>
                <a:gridCol w="4028440"/>
                <a:gridCol w="3995419"/>
              </a:tblGrid>
              <a:tr h="628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2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CASO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5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CUENCAS</a:t>
                      </a:r>
                      <a:r>
                        <a:rPr dirty="0" sz="1800" spc="-155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17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SIN</a:t>
                      </a:r>
                      <a:r>
                        <a:rPr dirty="0" sz="1800" spc="-15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ERROR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74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dirty="0" sz="1800" spc="-16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6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800" spc="-165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6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EXTREMOS</a:t>
                      </a:r>
                      <a:r>
                        <a:rPr dirty="0" sz="1800" spc="-165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35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QUE</a:t>
                      </a:r>
                      <a:r>
                        <a:rPr dirty="0" sz="1800" spc="-165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CONECTAN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8,2%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1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10,1%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4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1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77,7%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2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2200" spc="45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203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933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200" spc="-10">
                          <a:solidFill>
                            <a:srgbClr val="666666"/>
                          </a:solidFill>
                          <a:latin typeface="Tahoma"/>
                          <a:cs typeface="Tahoma"/>
                        </a:rPr>
                        <a:t>100,0%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51975" y="5020967"/>
            <a:ext cx="11577320" cy="16217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65"/>
              </a:spcBef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Estos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2600" spc="3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2600" spc="3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deben</a:t>
            </a:r>
            <a:r>
              <a:rPr dirty="0" sz="2600" spc="3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principalmente</a:t>
            </a:r>
            <a:r>
              <a:rPr dirty="0" sz="2600" spc="3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problemas</a:t>
            </a:r>
            <a:r>
              <a:rPr dirty="0" sz="2600" spc="3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20" b="1">
                <a:solidFill>
                  <a:srgbClr val="666666"/>
                </a:solidFill>
                <a:latin typeface="Tahoma"/>
                <a:cs typeface="Tahoma"/>
              </a:rPr>
              <a:t>digitalización</a:t>
            </a:r>
            <a:r>
              <a:rPr dirty="0" sz="2600" spc="4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4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 b="1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2600" spc="-45" b="1">
                <a:solidFill>
                  <a:srgbClr val="666666"/>
                </a:solidFill>
                <a:latin typeface="Tahoma"/>
                <a:cs typeface="Tahoma"/>
              </a:rPr>
              <a:t>sentido</a:t>
            </a:r>
            <a:r>
              <a:rPr dirty="0" sz="2600" spc="3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b="1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2600" spc="35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10" b="1">
                <a:solidFill>
                  <a:srgbClr val="666666"/>
                </a:solidFill>
                <a:latin typeface="Tahoma"/>
                <a:cs typeface="Tahoma"/>
              </a:rPr>
              <a:t>escurrimiento</a:t>
            </a:r>
            <a:r>
              <a:rPr dirty="0" sz="2600" spc="-11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2600" spc="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9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las</a:t>
            </a:r>
            <a:r>
              <a:rPr dirty="0" sz="2600" spc="3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666666"/>
                </a:solidFill>
                <a:latin typeface="Tahoma"/>
                <a:cs typeface="Tahoma"/>
              </a:rPr>
              <a:t>203</a:t>
            </a:r>
            <a:r>
              <a:rPr dirty="0" sz="2600" spc="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inspeccionadas</a:t>
            </a:r>
            <a:r>
              <a:rPr dirty="0" sz="2600" spc="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0" b="1">
                <a:solidFill>
                  <a:srgbClr val="666666"/>
                </a:solidFill>
                <a:latin typeface="Tahoma"/>
                <a:cs typeface="Tahoma"/>
              </a:rPr>
              <a:t>ninguna</a:t>
            </a:r>
            <a:r>
              <a:rPr dirty="0" sz="2600" spc="35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se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encuentra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libre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error.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resumen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20" b="1">
                <a:solidFill>
                  <a:srgbClr val="666666"/>
                </a:solidFill>
                <a:latin typeface="Tahoma"/>
                <a:cs typeface="Tahoma"/>
              </a:rPr>
              <a:t>92,06%</a:t>
            </a:r>
            <a:r>
              <a:rPr dirty="0" sz="2600" spc="42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2600" spc="3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3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está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correctamente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digitalizado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sentido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escurrimiento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14">
                <a:solidFill>
                  <a:srgbClr val="666666"/>
                </a:solidFill>
                <a:latin typeface="Tahoma"/>
                <a:cs typeface="Tahoma"/>
              </a:rPr>
              <a:t>(D.E.</a:t>
            </a:r>
            <a:r>
              <a:rPr dirty="0" sz="26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0,41%).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486535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Motivación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41055" y="2316332"/>
            <a:ext cx="6405880" cy="238760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30"/>
              </a:spcBef>
              <a:buChar char="-"/>
              <a:tabLst>
                <a:tab pos="355600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Conjunto</a:t>
            </a:r>
            <a:r>
              <a:rPr dirty="0" sz="26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datos</a:t>
            </a:r>
            <a:r>
              <a:rPr dirty="0" sz="26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fundamental.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30"/>
              </a:spcBef>
              <a:buChar char="-"/>
              <a:tabLst>
                <a:tab pos="355600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Proceso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creación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claro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documentado.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30"/>
              </a:spcBef>
              <a:buChar char="-"/>
              <a:tabLst>
                <a:tab pos="355600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Disponibilidad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información.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30"/>
              </a:spcBef>
              <a:buChar char="-"/>
              <a:tabLst>
                <a:tab pos="355600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26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cantidad</a:t>
            </a:r>
            <a:r>
              <a:rPr dirty="0" sz="26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información.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591185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Comentarios</a:t>
            </a:r>
            <a:r>
              <a:rPr dirty="0" spc="90"/>
              <a:t> </a:t>
            </a:r>
            <a:r>
              <a:rPr dirty="0" spc="130"/>
              <a:t>finales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5817" y="2449682"/>
            <a:ext cx="10753090" cy="347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0055" marR="118110" indent="-427990">
              <a:lnSpc>
                <a:spcPct val="115399"/>
              </a:lnSpc>
              <a:spcBef>
                <a:spcPts val="100"/>
              </a:spcBef>
              <a:buChar char="●"/>
              <a:tabLst>
                <a:tab pos="440055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Primera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aproximación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6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algunos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aspectos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calidad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conjunto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3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datos.</a:t>
            </a:r>
            <a:endParaRPr sz="2600">
              <a:latin typeface="Tahoma"/>
              <a:cs typeface="Tahoma"/>
            </a:endParaRPr>
          </a:p>
          <a:p>
            <a:pPr marL="440055" marR="5080" indent="-427990">
              <a:lnSpc>
                <a:spcPct val="115399"/>
              </a:lnSpc>
              <a:spcBef>
                <a:spcPts val="975"/>
              </a:spcBef>
              <a:buChar char="●"/>
              <a:tabLst>
                <a:tab pos="440055" algn="l"/>
                <a:tab pos="504190" algn="l"/>
              </a:tabLst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dirty="0" sz="2600" spc="1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mira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interacción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este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capa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otros</a:t>
            </a:r>
            <a:r>
              <a:rPr dirty="0" sz="26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conjunto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datos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hidrografía.</a:t>
            </a:r>
            <a:endParaRPr sz="2600">
              <a:latin typeface="Tahoma"/>
              <a:cs typeface="Tahoma"/>
            </a:endParaRPr>
          </a:p>
          <a:p>
            <a:pPr marL="440055" marR="213360" indent="-427990">
              <a:lnSpc>
                <a:spcPct val="115399"/>
              </a:lnSpc>
              <a:spcBef>
                <a:spcPts val="969"/>
              </a:spcBef>
              <a:buChar char="●"/>
              <a:tabLst>
                <a:tab pos="440055" algn="l"/>
              </a:tabLst>
            </a:pP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bien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-2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algunos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resultados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muy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75">
                <a:solidFill>
                  <a:srgbClr val="666666"/>
                </a:solidFill>
                <a:latin typeface="Tahoma"/>
                <a:cs typeface="Tahoma"/>
              </a:rPr>
              <a:t>bajo,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porcentualmente,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2600" spc="-2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número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errores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suelen</a:t>
            </a:r>
            <a:r>
              <a:rPr dirty="0" sz="26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26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muy</a:t>
            </a:r>
            <a:r>
              <a:rPr dirty="0" sz="26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complejos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gestionarlos</a:t>
            </a:r>
            <a:r>
              <a:rPr dirty="0" sz="26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momento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3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trabajar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las</a:t>
            </a:r>
            <a:r>
              <a:rPr dirty="0" sz="26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cuencas.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5150" y="5176887"/>
            <a:ext cx="3601678" cy="7302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14472" y="2606040"/>
            <a:ext cx="496379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350" b="1">
                <a:solidFill>
                  <a:srgbClr val="FFFFFF"/>
                </a:solidFill>
                <a:latin typeface="Cambria"/>
                <a:cs typeface="Cambria"/>
              </a:rPr>
              <a:t>Muchas</a:t>
            </a:r>
            <a:r>
              <a:rPr dirty="0" sz="5000" spc="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000" spc="200" b="1">
                <a:solidFill>
                  <a:srgbClr val="FFFFFF"/>
                </a:solidFill>
                <a:latin typeface="Cambria"/>
                <a:cs typeface="Cambria"/>
              </a:rPr>
              <a:t>gracias</a:t>
            </a:r>
            <a:endParaRPr sz="50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27085" y="3534740"/>
            <a:ext cx="57378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25" b="1">
                <a:solidFill>
                  <a:srgbClr val="FFFFFF"/>
                </a:solidFill>
                <a:latin typeface="Tahoma"/>
                <a:cs typeface="Tahoma"/>
              </a:rPr>
              <a:t>Hebenor</a:t>
            </a:r>
            <a:r>
              <a:rPr dirty="0" sz="2300" spc="-1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Tahoma"/>
                <a:cs typeface="Tahoma"/>
              </a:rPr>
              <a:t>Bermúdez</a:t>
            </a:r>
            <a:r>
              <a:rPr dirty="0" sz="2300" spc="-1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70" b="1">
                <a:solidFill>
                  <a:srgbClr val="FFFFFF"/>
                </a:solidFill>
                <a:latin typeface="Tahoma"/>
                <a:cs typeface="Tahoma"/>
              </a:rPr>
              <a:t>(hebenorb@fing.edu.uy)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797685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Objetivo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27000" y="2316332"/>
            <a:ext cx="6673215" cy="297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Presentar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aproximación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6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6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algunos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aspectos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calidad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2600" spc="-2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conjunto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datos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geográficos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40">
                <a:solidFill>
                  <a:srgbClr val="666666"/>
                </a:solidFill>
                <a:latin typeface="Tahoma"/>
                <a:cs typeface="Tahoma"/>
              </a:rPr>
              <a:t>eje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cursos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65">
                <a:solidFill>
                  <a:srgbClr val="666666"/>
                </a:solidFill>
                <a:latin typeface="Tahoma"/>
                <a:cs typeface="Tahoma"/>
              </a:rPr>
              <a:t>agua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producto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vuelo</a:t>
            </a:r>
            <a:r>
              <a:rPr dirty="0" sz="26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fotogramétrico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realizado</a:t>
            </a:r>
            <a:r>
              <a:rPr dirty="0" sz="26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6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IDE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26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2017/2018.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206121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Datos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27550" y="2275691"/>
            <a:ext cx="8065770" cy="213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22700">
              <a:lnSpc>
                <a:spcPct val="149200"/>
              </a:lnSpc>
              <a:spcBef>
                <a:spcPts val="100"/>
              </a:spcBef>
            </a:pP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Exploración</a:t>
            </a:r>
            <a:r>
              <a:rPr dirty="0" sz="31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31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31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 spc="-35">
                <a:solidFill>
                  <a:srgbClr val="666666"/>
                </a:solidFill>
                <a:latin typeface="Tahoma"/>
                <a:cs typeface="Tahoma"/>
              </a:rPr>
              <a:t>datos.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Detección</a:t>
            </a:r>
            <a:r>
              <a:rPr dirty="0" sz="31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31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666666"/>
                </a:solidFill>
                <a:latin typeface="Tahoma"/>
                <a:cs typeface="Tahoma"/>
              </a:rPr>
              <a:t>errores.</a:t>
            </a:r>
            <a:endParaRPr sz="3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Determinación</a:t>
            </a:r>
            <a:r>
              <a:rPr dirty="0" sz="31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31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31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666666"/>
                </a:solidFill>
                <a:latin typeface="Tahoma"/>
                <a:cs typeface="Tahoma"/>
              </a:rPr>
              <a:t>errores</a:t>
            </a:r>
            <a:r>
              <a:rPr dirty="0" sz="31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 spc="-65">
                <a:solidFill>
                  <a:srgbClr val="666666"/>
                </a:solidFill>
                <a:latin typeface="Tahoma"/>
                <a:cs typeface="Tahoma"/>
              </a:rPr>
              <a:t>más</a:t>
            </a:r>
            <a:r>
              <a:rPr dirty="0" sz="31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666666"/>
                </a:solidFill>
                <a:latin typeface="Tahoma"/>
                <a:cs typeface="Tahoma"/>
              </a:rPr>
              <a:t>importantes.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Datos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177413" y="1938837"/>
            <a:ext cx="7410450" cy="4647565"/>
            <a:chOff x="4177413" y="1938837"/>
            <a:chExt cx="7410450" cy="46475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463" y="1957887"/>
              <a:ext cx="7372323" cy="46091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86938" y="1948362"/>
              <a:ext cx="7391400" cy="4628515"/>
            </a:xfrm>
            <a:custGeom>
              <a:avLst/>
              <a:gdLst/>
              <a:ahLst/>
              <a:cxnLst/>
              <a:rect l="l" t="t" r="r" b="b"/>
              <a:pathLst>
                <a:path w="7391400" h="4628515">
                  <a:moveTo>
                    <a:pt x="0" y="0"/>
                  </a:moveTo>
                  <a:lnTo>
                    <a:pt x="7391373" y="0"/>
                  </a:lnTo>
                  <a:lnTo>
                    <a:pt x="7391373" y="4628224"/>
                  </a:lnTo>
                  <a:lnTo>
                    <a:pt x="0" y="46282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3025" y="2067206"/>
            <a:ext cx="3769360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Errores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nombres</a:t>
            </a:r>
            <a:r>
              <a:rPr dirty="0" sz="26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las</a:t>
            </a:r>
            <a:r>
              <a:rPr dirty="0" sz="2600" spc="-2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líneas.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07150" y="1765924"/>
            <a:ext cx="7871459" cy="4935855"/>
            <a:chOff x="4107150" y="1765924"/>
            <a:chExt cx="7871459" cy="49358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6200" y="1784975"/>
              <a:ext cx="7833224" cy="489732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116675" y="1775449"/>
              <a:ext cx="7852409" cy="4916805"/>
            </a:xfrm>
            <a:custGeom>
              <a:avLst/>
              <a:gdLst/>
              <a:ahLst/>
              <a:cxnLst/>
              <a:rect l="l" t="t" r="r" b="b"/>
              <a:pathLst>
                <a:path w="7852409" h="4916805">
                  <a:moveTo>
                    <a:pt x="0" y="0"/>
                  </a:moveTo>
                  <a:lnTo>
                    <a:pt x="7852274" y="0"/>
                  </a:lnTo>
                  <a:lnTo>
                    <a:pt x="7852274" y="4916373"/>
                  </a:lnTo>
                  <a:lnTo>
                    <a:pt x="0" y="491637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99" y="1685099"/>
                </a:moveTo>
                <a:lnTo>
                  <a:pt x="0" y="16850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685099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206121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Datos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3025" y="2067206"/>
            <a:ext cx="3581400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por</a:t>
            </a:r>
            <a:r>
              <a:rPr dirty="0" sz="26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dentro</a:t>
            </a:r>
            <a:r>
              <a:rPr dirty="0" sz="26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cuencas.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025" y="4623716"/>
            <a:ext cx="34982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0">
                <a:solidFill>
                  <a:srgbClr val="666666"/>
                </a:solidFill>
                <a:latin typeface="Tahoma"/>
                <a:cs typeface="Tahoma"/>
              </a:rPr>
              <a:t>Doble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límite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910600" y="3104775"/>
            <a:ext cx="998855" cy="824865"/>
          </a:xfrm>
          <a:custGeom>
            <a:avLst/>
            <a:gdLst/>
            <a:ahLst/>
            <a:cxnLst/>
            <a:rect l="l" t="t" r="r" b="b"/>
            <a:pathLst>
              <a:path w="998854" h="824864">
                <a:moveTo>
                  <a:pt x="0" y="412199"/>
                </a:moveTo>
                <a:lnTo>
                  <a:pt x="2578" y="370054"/>
                </a:lnTo>
                <a:lnTo>
                  <a:pt x="10145" y="329127"/>
                </a:lnTo>
                <a:lnTo>
                  <a:pt x="22449" y="289624"/>
                </a:lnTo>
                <a:lnTo>
                  <a:pt x="39241" y="251753"/>
                </a:lnTo>
                <a:lnTo>
                  <a:pt x="60268" y="215720"/>
                </a:lnTo>
                <a:lnTo>
                  <a:pt x="85281" y="181734"/>
                </a:lnTo>
                <a:lnTo>
                  <a:pt x="114027" y="150002"/>
                </a:lnTo>
                <a:lnTo>
                  <a:pt x="146256" y="120730"/>
                </a:lnTo>
                <a:lnTo>
                  <a:pt x="181716" y="94126"/>
                </a:lnTo>
                <a:lnTo>
                  <a:pt x="220158" y="70397"/>
                </a:lnTo>
                <a:lnTo>
                  <a:pt x="261330" y="49750"/>
                </a:lnTo>
                <a:lnTo>
                  <a:pt x="304980" y="32392"/>
                </a:lnTo>
                <a:lnTo>
                  <a:pt x="350858" y="18531"/>
                </a:lnTo>
                <a:lnTo>
                  <a:pt x="398713" y="8374"/>
                </a:lnTo>
                <a:lnTo>
                  <a:pt x="448294" y="2128"/>
                </a:lnTo>
                <a:lnTo>
                  <a:pt x="499349" y="0"/>
                </a:lnTo>
                <a:lnTo>
                  <a:pt x="550405" y="2128"/>
                </a:lnTo>
                <a:lnTo>
                  <a:pt x="599986" y="8374"/>
                </a:lnTo>
                <a:lnTo>
                  <a:pt x="647841" y="18531"/>
                </a:lnTo>
                <a:lnTo>
                  <a:pt x="693719" y="32392"/>
                </a:lnTo>
                <a:lnTo>
                  <a:pt x="737369" y="49750"/>
                </a:lnTo>
                <a:lnTo>
                  <a:pt x="778541" y="70397"/>
                </a:lnTo>
                <a:lnTo>
                  <a:pt x="816983" y="94126"/>
                </a:lnTo>
                <a:lnTo>
                  <a:pt x="852443" y="120730"/>
                </a:lnTo>
                <a:lnTo>
                  <a:pt x="884672" y="150002"/>
                </a:lnTo>
                <a:lnTo>
                  <a:pt x="913418" y="181734"/>
                </a:lnTo>
                <a:lnTo>
                  <a:pt x="938431" y="215720"/>
                </a:lnTo>
                <a:lnTo>
                  <a:pt x="959458" y="251753"/>
                </a:lnTo>
                <a:lnTo>
                  <a:pt x="976250" y="289624"/>
                </a:lnTo>
                <a:lnTo>
                  <a:pt x="988554" y="329127"/>
                </a:lnTo>
                <a:lnTo>
                  <a:pt x="996121" y="370054"/>
                </a:lnTo>
                <a:lnTo>
                  <a:pt x="998699" y="412199"/>
                </a:lnTo>
                <a:lnTo>
                  <a:pt x="996121" y="454345"/>
                </a:lnTo>
                <a:lnTo>
                  <a:pt x="988554" y="495272"/>
                </a:lnTo>
                <a:lnTo>
                  <a:pt x="976250" y="534775"/>
                </a:lnTo>
                <a:lnTo>
                  <a:pt x="959458" y="572646"/>
                </a:lnTo>
                <a:lnTo>
                  <a:pt x="938431" y="608679"/>
                </a:lnTo>
                <a:lnTo>
                  <a:pt x="913418" y="642665"/>
                </a:lnTo>
                <a:lnTo>
                  <a:pt x="884672" y="674397"/>
                </a:lnTo>
                <a:lnTo>
                  <a:pt x="852443" y="703669"/>
                </a:lnTo>
                <a:lnTo>
                  <a:pt x="816983" y="730273"/>
                </a:lnTo>
                <a:lnTo>
                  <a:pt x="778541" y="754002"/>
                </a:lnTo>
                <a:lnTo>
                  <a:pt x="737369" y="774649"/>
                </a:lnTo>
                <a:lnTo>
                  <a:pt x="693719" y="792007"/>
                </a:lnTo>
                <a:lnTo>
                  <a:pt x="647841" y="805868"/>
                </a:lnTo>
                <a:lnTo>
                  <a:pt x="599986" y="816025"/>
                </a:lnTo>
                <a:lnTo>
                  <a:pt x="550405" y="822271"/>
                </a:lnTo>
                <a:lnTo>
                  <a:pt x="499349" y="824399"/>
                </a:lnTo>
                <a:lnTo>
                  <a:pt x="448294" y="822271"/>
                </a:lnTo>
                <a:lnTo>
                  <a:pt x="398713" y="816025"/>
                </a:lnTo>
                <a:lnTo>
                  <a:pt x="350858" y="805868"/>
                </a:lnTo>
                <a:lnTo>
                  <a:pt x="304980" y="792007"/>
                </a:lnTo>
                <a:lnTo>
                  <a:pt x="261330" y="774649"/>
                </a:lnTo>
                <a:lnTo>
                  <a:pt x="220158" y="754002"/>
                </a:lnTo>
                <a:lnTo>
                  <a:pt x="181716" y="730273"/>
                </a:lnTo>
                <a:lnTo>
                  <a:pt x="146256" y="703669"/>
                </a:lnTo>
                <a:lnTo>
                  <a:pt x="114027" y="674397"/>
                </a:lnTo>
                <a:lnTo>
                  <a:pt x="85281" y="642665"/>
                </a:lnTo>
                <a:lnTo>
                  <a:pt x="60268" y="608679"/>
                </a:lnTo>
                <a:lnTo>
                  <a:pt x="39241" y="572646"/>
                </a:lnTo>
                <a:lnTo>
                  <a:pt x="22449" y="534775"/>
                </a:lnTo>
                <a:lnTo>
                  <a:pt x="10145" y="495272"/>
                </a:lnTo>
                <a:lnTo>
                  <a:pt x="2578" y="454345"/>
                </a:lnTo>
                <a:lnTo>
                  <a:pt x="0" y="4121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833750" y="4101550"/>
            <a:ext cx="998855" cy="824865"/>
          </a:xfrm>
          <a:custGeom>
            <a:avLst/>
            <a:gdLst/>
            <a:ahLst/>
            <a:cxnLst/>
            <a:rect l="l" t="t" r="r" b="b"/>
            <a:pathLst>
              <a:path w="998854" h="824864">
                <a:moveTo>
                  <a:pt x="0" y="412199"/>
                </a:moveTo>
                <a:lnTo>
                  <a:pt x="2578" y="370054"/>
                </a:lnTo>
                <a:lnTo>
                  <a:pt x="10145" y="329127"/>
                </a:lnTo>
                <a:lnTo>
                  <a:pt x="22449" y="289624"/>
                </a:lnTo>
                <a:lnTo>
                  <a:pt x="39241" y="251753"/>
                </a:lnTo>
                <a:lnTo>
                  <a:pt x="60268" y="215720"/>
                </a:lnTo>
                <a:lnTo>
                  <a:pt x="85281" y="181734"/>
                </a:lnTo>
                <a:lnTo>
                  <a:pt x="114027" y="150002"/>
                </a:lnTo>
                <a:lnTo>
                  <a:pt x="146256" y="120730"/>
                </a:lnTo>
                <a:lnTo>
                  <a:pt x="181717" y="94126"/>
                </a:lnTo>
                <a:lnTo>
                  <a:pt x="220158" y="70397"/>
                </a:lnTo>
                <a:lnTo>
                  <a:pt x="261330" y="49750"/>
                </a:lnTo>
                <a:lnTo>
                  <a:pt x="304980" y="32392"/>
                </a:lnTo>
                <a:lnTo>
                  <a:pt x="350858" y="18531"/>
                </a:lnTo>
                <a:lnTo>
                  <a:pt x="398713" y="8374"/>
                </a:lnTo>
                <a:lnTo>
                  <a:pt x="448294" y="2128"/>
                </a:lnTo>
                <a:lnTo>
                  <a:pt x="499349" y="0"/>
                </a:lnTo>
                <a:lnTo>
                  <a:pt x="550405" y="2128"/>
                </a:lnTo>
                <a:lnTo>
                  <a:pt x="599986" y="8374"/>
                </a:lnTo>
                <a:lnTo>
                  <a:pt x="647841" y="18531"/>
                </a:lnTo>
                <a:lnTo>
                  <a:pt x="693719" y="32392"/>
                </a:lnTo>
                <a:lnTo>
                  <a:pt x="737369" y="49750"/>
                </a:lnTo>
                <a:lnTo>
                  <a:pt x="778541" y="70397"/>
                </a:lnTo>
                <a:lnTo>
                  <a:pt x="816983" y="94126"/>
                </a:lnTo>
                <a:lnTo>
                  <a:pt x="852443" y="120730"/>
                </a:lnTo>
                <a:lnTo>
                  <a:pt x="884672" y="150002"/>
                </a:lnTo>
                <a:lnTo>
                  <a:pt x="913418" y="181734"/>
                </a:lnTo>
                <a:lnTo>
                  <a:pt x="938431" y="215720"/>
                </a:lnTo>
                <a:lnTo>
                  <a:pt x="959458" y="251753"/>
                </a:lnTo>
                <a:lnTo>
                  <a:pt x="976250" y="289624"/>
                </a:lnTo>
                <a:lnTo>
                  <a:pt x="988554" y="329127"/>
                </a:lnTo>
                <a:lnTo>
                  <a:pt x="996121" y="370054"/>
                </a:lnTo>
                <a:lnTo>
                  <a:pt x="998699" y="412199"/>
                </a:lnTo>
                <a:lnTo>
                  <a:pt x="996121" y="454345"/>
                </a:lnTo>
                <a:lnTo>
                  <a:pt x="988554" y="495272"/>
                </a:lnTo>
                <a:lnTo>
                  <a:pt x="976250" y="534775"/>
                </a:lnTo>
                <a:lnTo>
                  <a:pt x="959458" y="572646"/>
                </a:lnTo>
                <a:lnTo>
                  <a:pt x="938431" y="608679"/>
                </a:lnTo>
                <a:lnTo>
                  <a:pt x="913418" y="642665"/>
                </a:lnTo>
                <a:lnTo>
                  <a:pt x="884672" y="674397"/>
                </a:lnTo>
                <a:lnTo>
                  <a:pt x="852443" y="703669"/>
                </a:lnTo>
                <a:lnTo>
                  <a:pt x="816983" y="730273"/>
                </a:lnTo>
                <a:lnTo>
                  <a:pt x="778541" y="754002"/>
                </a:lnTo>
                <a:lnTo>
                  <a:pt x="737369" y="774649"/>
                </a:lnTo>
                <a:lnTo>
                  <a:pt x="693719" y="792007"/>
                </a:lnTo>
                <a:lnTo>
                  <a:pt x="647841" y="805868"/>
                </a:lnTo>
                <a:lnTo>
                  <a:pt x="599986" y="816025"/>
                </a:lnTo>
                <a:lnTo>
                  <a:pt x="550405" y="822271"/>
                </a:lnTo>
                <a:lnTo>
                  <a:pt x="499349" y="824399"/>
                </a:lnTo>
                <a:lnTo>
                  <a:pt x="448294" y="822271"/>
                </a:lnTo>
                <a:lnTo>
                  <a:pt x="398713" y="816025"/>
                </a:lnTo>
                <a:lnTo>
                  <a:pt x="350858" y="805868"/>
                </a:lnTo>
                <a:lnTo>
                  <a:pt x="304980" y="792007"/>
                </a:lnTo>
                <a:lnTo>
                  <a:pt x="261330" y="774649"/>
                </a:lnTo>
                <a:lnTo>
                  <a:pt x="220158" y="754002"/>
                </a:lnTo>
                <a:lnTo>
                  <a:pt x="181717" y="730273"/>
                </a:lnTo>
                <a:lnTo>
                  <a:pt x="146256" y="703669"/>
                </a:lnTo>
                <a:lnTo>
                  <a:pt x="114027" y="674397"/>
                </a:lnTo>
                <a:lnTo>
                  <a:pt x="85281" y="642665"/>
                </a:lnTo>
                <a:lnTo>
                  <a:pt x="60268" y="608679"/>
                </a:lnTo>
                <a:lnTo>
                  <a:pt x="39241" y="572646"/>
                </a:lnTo>
                <a:lnTo>
                  <a:pt x="22449" y="534775"/>
                </a:lnTo>
                <a:lnTo>
                  <a:pt x="10145" y="495272"/>
                </a:lnTo>
                <a:lnTo>
                  <a:pt x="2578" y="454345"/>
                </a:lnTo>
                <a:lnTo>
                  <a:pt x="0" y="4121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Datos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025" y="2067206"/>
            <a:ext cx="3759200" cy="179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666666"/>
                </a:solidFill>
                <a:latin typeface="Tahoma"/>
                <a:cs typeface="Tahoma"/>
              </a:rPr>
              <a:t>cuencas</a:t>
            </a:r>
            <a:r>
              <a:rPr dirty="0" sz="26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por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fuera</a:t>
            </a:r>
            <a:r>
              <a:rPr dirty="0" sz="26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26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límites</a:t>
            </a:r>
            <a:r>
              <a:rPr dirty="0" sz="26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6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cuenca.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16200" y="1775999"/>
            <a:ext cx="7855584" cy="4925695"/>
            <a:chOff x="4216200" y="1775999"/>
            <a:chExt cx="7855584" cy="49256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250" y="1795050"/>
              <a:ext cx="7817102" cy="488724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225725" y="1785524"/>
              <a:ext cx="7836534" cy="4906645"/>
            </a:xfrm>
            <a:custGeom>
              <a:avLst/>
              <a:gdLst/>
              <a:ahLst/>
              <a:cxnLst/>
              <a:rect l="l" t="t" r="r" b="b"/>
              <a:pathLst>
                <a:path w="7836534" h="4906645">
                  <a:moveTo>
                    <a:pt x="0" y="0"/>
                  </a:moveTo>
                  <a:lnTo>
                    <a:pt x="7836152" y="0"/>
                  </a:lnTo>
                  <a:lnTo>
                    <a:pt x="7836152" y="4906299"/>
                  </a:lnTo>
                  <a:lnTo>
                    <a:pt x="0" y="49062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Datos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025" y="2261516"/>
            <a:ext cx="304546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6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666666"/>
                </a:solidFill>
                <a:latin typeface="Tahoma"/>
                <a:cs typeface="Tahoma"/>
              </a:rPr>
              <a:t>sobrantes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851924" y="1787150"/>
            <a:ext cx="7967980" cy="4996180"/>
            <a:chOff x="3851924" y="1787150"/>
            <a:chExt cx="7967980" cy="49961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75" y="1806200"/>
              <a:ext cx="7929601" cy="495756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61449" y="1796675"/>
              <a:ext cx="7948930" cy="4977130"/>
            </a:xfrm>
            <a:custGeom>
              <a:avLst/>
              <a:gdLst/>
              <a:ahLst/>
              <a:cxnLst/>
              <a:rect l="l" t="t" r="r" b="b"/>
              <a:pathLst>
                <a:path w="7948930" h="4977130">
                  <a:moveTo>
                    <a:pt x="0" y="0"/>
                  </a:moveTo>
                  <a:lnTo>
                    <a:pt x="7948651" y="0"/>
                  </a:lnTo>
                  <a:lnTo>
                    <a:pt x="7948651" y="4976613"/>
                  </a:lnTo>
                  <a:lnTo>
                    <a:pt x="0" y="497661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172" rIns="0" bIns="0" rtlCol="0" vert="horz">
            <a:spAutoFit/>
          </a:bodyPr>
          <a:lstStyle/>
          <a:p>
            <a:pPr marL="125476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Que</a:t>
            </a:r>
            <a:r>
              <a:rPr dirty="0" spc="55"/>
              <a:t> </a:t>
            </a:r>
            <a:r>
              <a:rPr dirty="0" spc="180"/>
              <a:t>medimos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7383" y="2320650"/>
            <a:ext cx="11204575" cy="2882900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432434" indent="-419734">
              <a:lnSpc>
                <a:spcPct val="100000"/>
              </a:lnSpc>
              <a:spcBef>
                <a:spcPts val="1600"/>
              </a:spcBef>
              <a:buChar char="●"/>
              <a:tabLst>
                <a:tab pos="432434" algn="l"/>
              </a:tabLst>
            </a:pPr>
            <a:r>
              <a:rPr dirty="0" sz="2500" spc="55">
                <a:solidFill>
                  <a:srgbClr val="666666"/>
                </a:solidFill>
                <a:latin typeface="Tahoma"/>
                <a:cs typeface="Tahoma"/>
              </a:rPr>
              <a:t>Correcta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asignación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nombres.</a:t>
            </a:r>
            <a:endParaRPr sz="2500">
              <a:latin typeface="Tahoma"/>
              <a:cs typeface="Tahoma"/>
            </a:endParaRPr>
          </a:p>
          <a:p>
            <a:pPr marL="432434" indent="-419734">
              <a:lnSpc>
                <a:spcPct val="100000"/>
              </a:lnSpc>
              <a:spcBef>
                <a:spcPts val="15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pertenecen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incluidos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los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límites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5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cuenca.</a:t>
            </a:r>
            <a:endParaRPr sz="2500">
              <a:latin typeface="Tahoma"/>
              <a:cs typeface="Tahoma"/>
            </a:endParaRPr>
          </a:p>
          <a:p>
            <a:pPr marL="432434" indent="-419734">
              <a:lnSpc>
                <a:spcPct val="100000"/>
              </a:lnSpc>
              <a:spcBef>
                <a:spcPts val="15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pertenecen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cuenca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pero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están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incluídos</a:t>
            </a:r>
            <a:r>
              <a:rPr dirty="0" sz="2500" spc="-2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30">
                <a:solidFill>
                  <a:srgbClr val="666666"/>
                </a:solidFill>
                <a:latin typeface="Tahoma"/>
                <a:cs typeface="Tahoma"/>
              </a:rPr>
              <a:t>sus</a:t>
            </a:r>
            <a:r>
              <a:rPr dirty="0" sz="25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límites.</a:t>
            </a:r>
            <a:endParaRPr sz="2500">
              <a:latin typeface="Tahoma"/>
              <a:cs typeface="Tahoma"/>
            </a:endParaRPr>
          </a:p>
          <a:p>
            <a:pPr marL="432434" indent="-419734">
              <a:lnSpc>
                <a:spcPct val="100000"/>
              </a:lnSpc>
              <a:spcBef>
                <a:spcPts val="15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Elementos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25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pertenecen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25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55">
                <a:solidFill>
                  <a:srgbClr val="666666"/>
                </a:solidFill>
                <a:latin typeface="Tahoma"/>
                <a:cs typeface="Tahoma"/>
              </a:rPr>
              <a:t>otro</a:t>
            </a:r>
            <a:r>
              <a:rPr dirty="0" sz="25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conjunto</a:t>
            </a:r>
            <a:r>
              <a:rPr dirty="0" sz="2500" spc="-2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666666"/>
                </a:solidFill>
                <a:latin typeface="Tahoma"/>
                <a:cs typeface="Tahoma"/>
              </a:rPr>
              <a:t>datos.</a:t>
            </a:r>
            <a:endParaRPr sz="2500">
              <a:latin typeface="Tahoma"/>
              <a:cs typeface="Tahoma"/>
            </a:endParaRPr>
          </a:p>
          <a:p>
            <a:pPr marL="432434" indent="-419734">
              <a:lnSpc>
                <a:spcPct val="100000"/>
              </a:lnSpc>
              <a:spcBef>
                <a:spcPts val="1500"/>
              </a:spcBef>
              <a:buChar char="●"/>
              <a:tabLst>
                <a:tab pos="432434" algn="l"/>
              </a:tabLst>
            </a:pP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Funcionamiento</a:t>
            </a:r>
            <a:r>
              <a:rPr dirty="0" sz="25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topológico</a:t>
            </a:r>
            <a:r>
              <a:rPr dirty="0" sz="25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25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666666"/>
                </a:solidFill>
                <a:latin typeface="Tahoma"/>
                <a:cs typeface="Tahoma"/>
              </a:rPr>
              <a:t>red.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IPGH - Cursos de agua 2024</dc:title>
  <dcterms:created xsi:type="dcterms:W3CDTF">2024-09-25T11:38:02Z</dcterms:created>
  <dcterms:modified xsi:type="dcterms:W3CDTF">2024-09-25T11:38:02Z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