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14E218E-26F9-4B9B-BEF3-DE4BC6868FDD}">
  <a:tblStyle styleId="{114E218E-26F9-4B9B-BEF3-DE4BC6868FD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05" d="100"/>
          <a:sy n="205" d="100"/>
        </p:scale>
        <p:origin x="520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2207b5a6024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2207b5a6024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207b5a6024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2207b5a6024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2207b5a6024_2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2207b5a6024_2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207b5a602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207b5a602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207b5a602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207b5a602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207b5a6024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207b5a6024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207b5a6024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207b5a6024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d2ef3883b3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d2ef3883b3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2082810a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2082810a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2207b5a6024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2207b5a6024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207b5a6024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207b5a6024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-27775" y="910522"/>
            <a:ext cx="9171900" cy="7401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 dirty="0">
                <a:solidFill>
                  <a:srgbClr val="CFE2F3"/>
                </a:solidFill>
              </a:rPr>
              <a:t>El recorrido de la interoperabilidad de los datos geoespaciales en Uruguay</a:t>
            </a:r>
            <a:endParaRPr sz="2100" dirty="0">
              <a:solidFill>
                <a:srgbClr val="CFE2F3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0" y="3266325"/>
            <a:ext cx="9144000" cy="17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595959"/>
                </a:solidFill>
              </a:rPr>
              <a:t>Laboratorio de Técnicas Aplicadas al Análisis del Territorio</a:t>
            </a:r>
            <a:endParaRPr sz="1200">
              <a:solidFill>
                <a:srgbClr val="59595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595959"/>
                </a:solidFill>
              </a:rPr>
              <a:t>Departamento de Geografía</a:t>
            </a:r>
            <a:endParaRPr sz="1200">
              <a:solidFill>
                <a:srgbClr val="59595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595959"/>
                </a:solidFill>
              </a:rPr>
              <a:t>Facultad de Ciencias</a:t>
            </a:r>
            <a:endParaRPr sz="1200">
              <a:solidFill>
                <a:srgbClr val="59595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59595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595959"/>
                </a:solidFill>
              </a:rPr>
              <a:t>Yuri Resnichenko</a:t>
            </a:r>
            <a:endParaRPr sz="1200">
              <a:solidFill>
                <a:srgbClr val="59595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rgbClr val="595959"/>
                </a:solidFill>
              </a:rPr>
              <a:t>Patricia Machín</a:t>
            </a:r>
            <a:endParaRPr sz="1200">
              <a:solidFill>
                <a:srgbClr val="59595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59595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>
                <a:solidFill>
                  <a:srgbClr val="595959"/>
                </a:solidFill>
              </a:rPr>
              <a:t>25 de setiembre de 2024</a:t>
            </a:r>
            <a:endParaRPr sz="1000">
              <a:solidFill>
                <a:srgbClr val="595959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rgbClr val="595959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1" cy="9110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37525" y="1937637"/>
            <a:ext cx="4241300" cy="1041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" name="Google Shape;173;p23"/>
          <p:cNvGraphicFramePr/>
          <p:nvPr/>
        </p:nvGraphicFramePr>
        <p:xfrm>
          <a:off x="150" y="533000"/>
          <a:ext cx="9083425" cy="4596605"/>
        </p:xfrm>
        <a:graphic>
          <a:graphicData uri="http://schemas.openxmlformats.org/drawingml/2006/table">
            <a:tbl>
              <a:tblPr>
                <a:noFill/>
                <a:tableStyleId>{114E218E-26F9-4B9B-BEF3-DE4BC6868FDD}</a:tableStyleId>
              </a:tblPr>
              <a:tblGrid>
                <a:gridCol w="1118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4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61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Interoperabilidad</a:t>
                      </a:r>
                      <a:endParaRPr sz="1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Finalidad</a:t>
                      </a:r>
                      <a:endParaRPr sz="1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Situación identificada</a:t>
                      </a:r>
                      <a:endParaRPr sz="1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0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Resultado observado</a:t>
                      </a:r>
                      <a:endParaRPr sz="10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8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Legal</a:t>
                      </a:r>
                      <a:endParaRPr sz="9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Trabajar bajo distintos marcos legales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Uso de leyes, decretos y resoluciones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Las leyes han mostrado mejores resultados en el tiempo, aunque han sido limitados.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2125">
                <a:tc rowSpan="4"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Organizacional</a:t>
                      </a:r>
                      <a:endParaRPr sz="9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Coordinación de procesos, responsabilidades y expectativas entre organizaciones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Creación de grupos de trabajo con discontinuidad en la coordinación y falta de continuidad a lo largo del tiempo.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Los procesos solían interrumpirse y reiniciarse con enfoques diferentes, dependiendo de la institución coordinadora de turno.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2125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Establecimiento de Consejos y Comisiones interinstitucionales.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Aunque los procesos han sido más sólidos, aún no se han consolidado por completo.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075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Las instituciones involucradas han sido las mismas</a:t>
                      </a:r>
                      <a:endParaRPr sz="9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 se ha logrado aprovechar plenamente las necesidades y capacidades de otras organizaciones.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2125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Ausencia de una visión nacional clara respecto al propósito de la información, la responsabilidad de cada actor, la frecuencia de actualización y la calidad requerida.</a:t>
                      </a:r>
                      <a:endParaRPr sz="9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 se ha conseguido un proceso en el que todos los participantes estén plenamente convencidos de los beneficios.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0075">
                <a:tc rowSpan="2"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Semántica</a:t>
                      </a:r>
                      <a:endParaRPr sz="9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Uso de estándares y tecnologías compatibles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Falta de una adecuada construcción y documentación en la semántica de los datos (como el modelo conceptual, metadatos, etc.).</a:t>
                      </a:r>
                      <a:endParaRPr sz="9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Los datos pueden resultar difíciles de interpretar para personas que no pertenecen a la institución.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0075"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U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 IDEuy y la IIGOT han establecido pautas de trabajo.</a:t>
                      </a:r>
                      <a:endParaRPr sz="9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La implementación ha sido limitada.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0075"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9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Técnica</a:t>
                      </a:r>
                      <a:endParaRPr sz="900" b="1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Interconexión de la infraestructura de comunicaciones y aplicaciones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Progresos parciales en los métodos de intercambio de datos.</a:t>
                      </a:r>
                      <a:endParaRPr sz="9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Aunque hay un camino delineado por factores internacionales, se requiere un mayor desarrollo.</a:t>
                      </a:r>
                      <a:endParaRPr sz="9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" name="Google Shape;174;p23"/>
          <p:cNvSpPr txBox="1"/>
          <p:nvPr/>
        </p:nvSpPr>
        <p:spPr>
          <a:xfrm>
            <a:off x="0" y="0"/>
            <a:ext cx="9083400" cy="5331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Avances y desafíos de la interoperabilidad</a:t>
            </a:r>
            <a:endParaRPr sz="2100">
              <a:solidFill>
                <a:srgbClr val="CFE2F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91000"/>
            <a:ext cx="9144001" cy="911076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4"/>
          <p:cNvSpPr txBox="1"/>
          <p:nvPr/>
        </p:nvSpPr>
        <p:spPr>
          <a:xfrm>
            <a:off x="0" y="729000"/>
            <a:ext cx="9144000" cy="29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ha estado trabajando en la coordinación y cooperación entre instituciones cartográficas durante más de 70 años.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ha empleado un marco legal compuesto por 3 leyes, 3 decretos y 1 resolución para regular la gestión de la información geográfica.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Diferencia de efectividad entre las normas (leyes ≠ decretos y resoluciones).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317500" algn="just">
              <a:spcBef>
                <a:spcPts val="1000"/>
              </a:spcBef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La coordinación y cooperación han mostrado avances parciales e intermitentes, con un alcance limitado en cuanto a planes a mediano plazo.</a:t>
            </a:r>
            <a:endParaRPr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interoperabilidad ha sido abordada de manera fragmentada, sin un enfoque integral que unifique los esfuerzos y estrategias.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17500" algn="just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ausencia de un liderazgo político continuo ha sido un factor determinante, posiblemente más influyente que los recursos legales, económicos y tecnológicos disponibles.</a:t>
            </a:r>
            <a:endParaRPr dirty="0"/>
          </a:p>
        </p:txBody>
      </p:sp>
      <p:sp>
        <p:nvSpPr>
          <p:cNvPr id="181" name="Google Shape;181;p24"/>
          <p:cNvSpPr txBox="1"/>
          <p:nvPr/>
        </p:nvSpPr>
        <p:spPr>
          <a:xfrm>
            <a:off x="0" y="0"/>
            <a:ext cx="9144000" cy="5031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Conclusiones</a:t>
            </a:r>
            <a:endParaRPr sz="2400">
              <a:solidFill>
                <a:srgbClr val="1C4587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5"/>
          <p:cNvSpPr txBox="1">
            <a:spLocks noGrp="1"/>
          </p:cNvSpPr>
          <p:nvPr>
            <p:ph type="subTitle" idx="1"/>
          </p:nvPr>
        </p:nvSpPr>
        <p:spPr>
          <a:xfrm>
            <a:off x="0" y="2011844"/>
            <a:ext cx="9144000" cy="792600"/>
          </a:xfrm>
          <a:prstGeom prst="rect">
            <a:avLst/>
          </a:prstGeom>
          <a:solidFill>
            <a:srgbClr val="CFE2F3"/>
          </a:solidFill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Muchas gracias</a:t>
            </a:r>
            <a:endParaRPr/>
          </a:p>
        </p:txBody>
      </p:sp>
      <p:pic>
        <p:nvPicPr>
          <p:cNvPr id="187" name="Google Shape;18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1350" y="460112"/>
            <a:ext cx="4241300" cy="1041675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5"/>
          <p:cNvSpPr txBox="1"/>
          <p:nvPr/>
        </p:nvSpPr>
        <p:spPr>
          <a:xfrm>
            <a:off x="3072000" y="3314500"/>
            <a:ext cx="30000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</a:rPr>
              <a:t>Yuri Resnichenko (yresni@fcien.edu.uy)</a:t>
            </a:r>
            <a:endParaRPr sz="120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>
                <a:solidFill>
                  <a:schemeClr val="dk2"/>
                </a:solidFill>
              </a:rPr>
              <a:t>Patricia Machín (pmachin01@gmail.com)</a:t>
            </a:r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14775" y="0"/>
            <a:ext cx="9134400" cy="572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Temario</a:t>
            </a:r>
            <a:endParaRPr sz="2800">
              <a:solidFill>
                <a:srgbClr val="000000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330150" y="851525"/>
            <a:ext cx="8055900" cy="3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Preguntas de investigación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Conceptos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Metodología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Resultados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Evolución de la normativa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Evolución de los objetivos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Avances de la interoperabilidad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Conclusiones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91000"/>
            <a:ext cx="9144001" cy="911076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/>
          <p:nvPr/>
        </p:nvSpPr>
        <p:spPr>
          <a:xfrm>
            <a:off x="14775" y="0"/>
            <a:ext cx="9134400" cy="572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Preguntas de investigación</a:t>
            </a:r>
            <a:endParaRPr sz="2800">
              <a:solidFill>
                <a:srgbClr val="000000"/>
              </a:solidFill>
            </a:endParaRPr>
          </a:p>
        </p:txBody>
      </p:sp>
      <p:sp>
        <p:nvSpPr>
          <p:cNvPr id="70" name="Google Shape;70;p15"/>
          <p:cNvSpPr txBox="1"/>
          <p:nvPr/>
        </p:nvSpPr>
        <p:spPr>
          <a:xfrm>
            <a:off x="330150" y="851525"/>
            <a:ext cx="8055900" cy="28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¿Inició la Infraestructura de Datos Espaciales de Uruguay (</a:t>
            </a:r>
            <a:r>
              <a:rPr lang="es-ES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IDEuy</a:t>
            </a:r>
            <a:r>
              <a:rPr lang="es-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el proceso de interoperabilidad en el país?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lang="es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¿Es necesaria la existencia de una institución líder para garantizar la interoperabilidad de los datos?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fue el proceso legal para promover la interoperabilidad de los datos geográficos?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¿Cuál es la metodología adecuada para investigar y recopilar este tipo de información?</a:t>
            </a: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lecciones se pueden extraer del proceso de implementación de la interoperabilidad en Uruguay?</a:t>
            </a:r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91000"/>
            <a:ext cx="9144001" cy="911076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/>
          <p:nvPr/>
        </p:nvSpPr>
        <p:spPr>
          <a:xfrm>
            <a:off x="0" y="-29825"/>
            <a:ext cx="9144000" cy="572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Conceptos básicos para el análisis</a:t>
            </a:r>
            <a:endParaRPr sz="2800">
              <a:solidFill>
                <a:srgbClr val="1C4587"/>
              </a:solidFill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311700" y="513684"/>
            <a:ext cx="8520600" cy="38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Cooperación:</a:t>
            </a:r>
            <a:r>
              <a:rPr lang="es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implica lograr resultados coherentes sin necesidad de una acción conjunta (un objetivo en común).</a:t>
            </a:r>
            <a:endParaRPr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Coordinación:</a:t>
            </a:r>
            <a:r>
              <a:rPr lang="es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implica una acción conjunta para alcanzar objetivos específicos (complementariedad y sincronización).</a:t>
            </a:r>
            <a:endParaRPr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Interoperabilidad:</a:t>
            </a:r>
            <a:r>
              <a:rPr lang="es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capacidad para comunicar, ejecutar programas o transferir datos entre varias unidades funcionales sin que el usuario necesite conocer sus características (ISO 19119:2016). Es la capacidad técnica y funcional para interactuar y operar en conjunto.</a:t>
            </a:r>
            <a:endParaRPr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35599" lvl="0" indent="0" algn="just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s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Niveles de Interoperabilidad (Marco Europeo, 2017):</a:t>
            </a:r>
            <a:endParaRPr sz="12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-30480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○"/>
            </a:pPr>
            <a:r>
              <a:rPr lang="es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Legal: asegura que las organizaciones trabajando en distintos marcos legales puedan intercambiar datos sin barreras.</a:t>
            </a:r>
            <a:endParaRPr sz="12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○"/>
            </a:pPr>
            <a:r>
              <a:rPr lang="es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Organizacional: coordina procesos, responsabilidades y expectativas de las organizaciones para evitar disfuncionalidades.</a:t>
            </a:r>
            <a:endParaRPr sz="12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○"/>
            </a:pPr>
            <a:r>
              <a:rPr lang="es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Semántica: interoperabilidad de significado (lo que se transmite en cada momento) + interoperabilidad sintáctica (formatos físicos de datos y metadatos).</a:t>
            </a:r>
            <a:endParaRPr sz="12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Char char="○"/>
            </a:pPr>
            <a:r>
              <a:rPr lang="es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Técnica: interconexión de la infraestructura de comunicaciones y aplicaciones (servicios web).</a:t>
            </a:r>
            <a:endParaRPr sz="120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91000"/>
            <a:ext cx="9144001" cy="911076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/>
          <p:cNvSpPr txBox="1"/>
          <p:nvPr/>
        </p:nvSpPr>
        <p:spPr>
          <a:xfrm>
            <a:off x="14775" y="0"/>
            <a:ext cx="9134400" cy="572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Metodología empleada</a:t>
            </a:r>
            <a:endParaRPr sz="2800">
              <a:solidFill>
                <a:srgbClr val="000000"/>
              </a:solidFill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295500" y="582375"/>
            <a:ext cx="8306400" cy="36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 </a:t>
            </a:r>
            <a:r>
              <a:rPr lang="es" b="1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¿Qué es una revisión bibliográfica?</a:t>
            </a:r>
            <a:endParaRPr b="1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“un tipo de estudio científico en el que se recopila toda la información generada por investigaciones de un tema” (Antman, 1992).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El mayor insumo de las revisiones, así como para el marco teórico de las tesis o los antecedentes de un artículo es la búsqueda bibliográfica.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 </a:t>
            </a:r>
            <a:r>
              <a:rPr lang="es" b="1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¿Qué características deberían tener las búsquedas bibliográficas?</a:t>
            </a:r>
            <a:endParaRPr b="1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 exhaustivas: incluir toda la literatura sobre un tema.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 fiables: poder comprobar que la bibliografía presentada es la más representativa.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 repetibles: si se siguen los mismos pasos se deberían obtener los mismos resultados.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Independientes de la experiencia del investigador.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Eso se logra cuando se sistematiza o se estructura el proceso de búsqueda.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91000"/>
            <a:ext cx="9144001" cy="911076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8"/>
          <p:cNvSpPr txBox="1"/>
          <p:nvPr/>
        </p:nvSpPr>
        <p:spPr>
          <a:xfrm>
            <a:off x="14775" y="0"/>
            <a:ext cx="9134400" cy="572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Metodología empleada</a:t>
            </a:r>
            <a:endParaRPr sz="2800">
              <a:solidFill>
                <a:srgbClr val="000000"/>
              </a:solidFill>
            </a:endParaRPr>
          </a:p>
        </p:txBody>
      </p:sp>
      <p:sp>
        <p:nvSpPr>
          <p:cNvPr id="91" name="Google Shape;91;p18"/>
          <p:cNvSpPr txBox="1"/>
          <p:nvPr/>
        </p:nvSpPr>
        <p:spPr>
          <a:xfrm>
            <a:off x="295500" y="582375"/>
            <a:ext cx="8306400" cy="29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3- </a:t>
            </a:r>
            <a:r>
              <a:rPr lang="es" b="1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¿Cómo lograr la sistematización de la búsqueda?</a:t>
            </a:r>
            <a:endParaRPr b="1"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Planificar la búsqueda: objetivos, pregunta de investigación, bases de datos, idiomas, criterios para la selección de artículos, qué información se va a tomar de los artículos (título, palabras clave, resumen).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Registrar las decisiones que se tomaron en un protocolo que pueda ser auditado o evaluado.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 ¿Qué herramientas utilizar para sistematizar la búsqueda?</a:t>
            </a:r>
            <a:endParaRPr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Softwares como Start (</a:t>
            </a:r>
            <a:r>
              <a:rPr lang="es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of the Art through Systematic Review</a:t>
            </a: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Registrar un protocolo o procedimiento en una planilla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●"/>
            </a:pPr>
            <a:r>
              <a:rPr lang="e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Registrar las decisiones tomadas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191000"/>
            <a:ext cx="9144001" cy="911076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9"/>
          <p:cNvSpPr txBox="1"/>
          <p:nvPr/>
        </p:nvSpPr>
        <p:spPr>
          <a:xfrm>
            <a:off x="14775" y="0"/>
            <a:ext cx="9134400" cy="572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Resultados cuantitativos</a:t>
            </a:r>
            <a:endParaRPr sz="2800">
              <a:solidFill>
                <a:srgbClr val="000000"/>
              </a:solidFill>
            </a:endParaRPr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0675" y="629476"/>
            <a:ext cx="2089525" cy="185812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99" name="Google Shape;99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84563" y="3082512"/>
            <a:ext cx="1796325" cy="106095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100" name="Google Shape;100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59800" y="629476"/>
            <a:ext cx="4236300" cy="22857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101" name="Google Shape;101;p19"/>
          <p:cNvSpPr txBox="1"/>
          <p:nvPr/>
        </p:nvSpPr>
        <p:spPr>
          <a:xfrm>
            <a:off x="2547800" y="3338475"/>
            <a:ext cx="65484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 normas conteniendo las palabras clave.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 de ellas poseían el criterio de inclusión.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 se repiten como integrantes del equipo central (Dirección de Catastro, Instituto Geográfico Militar y Dirección de Topografía) y 1 como invitada.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195675" y="1405575"/>
            <a:ext cx="2730442" cy="176517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p21"/>
          <p:cNvGraphicFramePr/>
          <p:nvPr>
            <p:extLst>
              <p:ext uri="{D42A27DB-BD31-4B8C-83A1-F6EECF244321}">
                <p14:modId xmlns:p14="http://schemas.microsoft.com/office/powerpoint/2010/main" val="420112417"/>
              </p:ext>
            </p:extLst>
          </p:nvPr>
        </p:nvGraphicFramePr>
        <p:xfrm>
          <a:off x="125" y="561850"/>
          <a:ext cx="9143925" cy="4109160"/>
        </p:xfrm>
        <a:graphic>
          <a:graphicData uri="http://schemas.openxmlformats.org/drawingml/2006/table">
            <a:tbl>
              <a:tblPr>
                <a:noFill/>
                <a:tableStyleId>{114E218E-26F9-4B9B-BEF3-DE4BC6868FDD}</a:tableStyleId>
              </a:tblPr>
              <a:tblGrid>
                <a:gridCol w="130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2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Comisión Nacional de Coordinación Geográfico-cartográfica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Grupo de Coordinación Cartográfica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Grupo de Coordinación Cartográfica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Grupo de trabajo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(Pro catastro)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Consejo Asesor Honorario sobre Sistemas Georeferenciados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Infraestructura de Datos Espaciales del Uruguay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Infraestructura de Información Geoespacial para el Ordenamiento Territorial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C4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Decreto S/N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Decreto N° 678/991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Decreto N° 174/996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Resolución N° 424/006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Ley N° 18.362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Ley N° 19.149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Ley N° 20.212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C7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5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Ministerio de Relaciones Exteriores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Oficina de Planeamiento y Presupuesto / Dirección General de Estadística y Censos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Ministerio de Transporte y Obras Públicas - Dirección Nacional de Topografía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Sin coordinador designado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Agencia para el Desarrollo del Gobierno de Gestión Electrónica y la Sociedad de la Información y del Conocimiento (AGESIC)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Comisión Directiva (Presidencia de la República, Ministerio de Economía y Finanzas y AGESIC)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Ministerio de Vivienda y Ordenamiento Territorial - Dirección Nacional de Ordenamiento Territorial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01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Director y subdirector de límites internacionales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-Director del Servicio Geográfico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-Director del Servicio Hidrográfico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-Director de Catastro y Administración de Inmuebles Nacionales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-Director de Hidrografía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-Director de Topografía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-Director del Observatorio Astronómico de Montevideo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-Dirección General 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 Estadística y Censos del Programa Nacional de Desburocratización</a:t>
                      </a:r>
                      <a:endParaRPr sz="7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Vivienda Ordenamiento Territorial y Medio Ambiente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-Dirección Nacional de Catastro (Ministerio de Economía y Finanzas)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-Dirección de Estadísticas Agropecuarias (Ministerio de Ganadería Agricultura y Pesca)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-Dirección Nacional de Topografía (Ministerio de Transporte y Obras Públicas)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-Servicio Geográfico Militar (Ministerio de Defensa Nacional)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-Invitados: Congreso de Intendentes, Intendencia de Montevideo, UTE, ANTEL, OSE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-Dirección Nacional de Topografía (Ministerio de Transporte y Obras Públicas)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-Servicio Geográfico Militar (Ministerio de Defensa Nacional)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-Dirección General de Catastro Nacional (Ministerio de Economía y Finanzas)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-Oficina de Planeamiento y Presupuesto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-Asesores permanentes: Instituto Nacional de Estadística, Dirección Nacional de Ordenamiento Territorial, Dirección de Investigaciones Económicas Agropecuarias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-MTOP facultado para invitar asesores u observadores públicos o privados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Directores nacionales de: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-Catastro (MEF)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-Ordenamiento Territorial (MVOTMA)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-Recursos Naturales Renovables (MGAP)</a:t>
                      </a:r>
                      <a:b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-Topografìa (MTOP)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-Servicio Geográfico Militar (MDN)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-Unidad de Desarrollo Municipal (OPP)</a:t>
                      </a:r>
                      <a:endParaRPr sz="700" b="1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-Intendencia Municipal de Montevideo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-Congreso de Intendentes</a:t>
                      </a:r>
                      <a:endParaRPr sz="7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-invitados: públicos y privados</a:t>
                      </a:r>
                      <a:endParaRPr sz="7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-Dirección Nacional de Catastro del Ministerio de Economía y Finanzas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Vivienda, Ordenamiento Territorial y Medio Ambiente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Ganadería, Agricultura y Pesca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-Dirección Nacional de Topografía del Ministerio de Transporte y Obras Públicas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-Servicio Geográfico Militar del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Defensa Nacional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-Oficina de Planeamiento y Presupuesto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-Intendencia Municipal de Montevideo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-Congreso de Intendentes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-Presidencia de la República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Economía y Finanzas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Transporte y Obras Públicas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Defensa Nacional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Vivienda, Ordenamiento Territorial y Medio Ambiente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Ganadería, Agricultura y Pesca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-Ministerio de Industria, Energía y Minería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-Oficina de Planeamiento y Presupuesto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-Congreso de Intendentes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-Intendencia de Montevideo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-Comunicarse con entidades públicas y privadas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-Organismos y entidades nacionales, departamentales y locales, comprendiendo los ministerios, intendencias, municipios, entes autónomos y servicios descentralizados con competencia en la materia y la academia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20" name="Google Shape;120;p21"/>
          <p:cNvCxnSpPr/>
          <p:nvPr/>
        </p:nvCxnSpPr>
        <p:spPr>
          <a:xfrm>
            <a:off x="14775" y="4823750"/>
            <a:ext cx="9134400" cy="22200"/>
          </a:xfrm>
          <a:prstGeom prst="straightConnector1">
            <a:avLst/>
          </a:prstGeom>
          <a:noFill/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1" name="Google Shape;121;p21"/>
          <p:cNvSpPr/>
          <p:nvPr/>
        </p:nvSpPr>
        <p:spPr>
          <a:xfrm>
            <a:off x="497450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1"/>
          <p:cNvSpPr/>
          <p:nvPr/>
        </p:nvSpPr>
        <p:spPr>
          <a:xfrm>
            <a:off x="1898500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1"/>
          <p:cNvSpPr/>
          <p:nvPr/>
        </p:nvSpPr>
        <p:spPr>
          <a:xfrm>
            <a:off x="3241975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1"/>
          <p:cNvSpPr/>
          <p:nvPr/>
        </p:nvSpPr>
        <p:spPr>
          <a:xfrm>
            <a:off x="4502175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1"/>
          <p:cNvSpPr/>
          <p:nvPr/>
        </p:nvSpPr>
        <p:spPr>
          <a:xfrm>
            <a:off x="7099400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1"/>
          <p:cNvSpPr/>
          <p:nvPr/>
        </p:nvSpPr>
        <p:spPr>
          <a:xfrm>
            <a:off x="8363625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1"/>
          <p:cNvSpPr/>
          <p:nvPr/>
        </p:nvSpPr>
        <p:spPr>
          <a:xfrm>
            <a:off x="231525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1951</a:t>
            </a:r>
            <a:endParaRPr sz="11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1"/>
          <p:cNvSpPr/>
          <p:nvPr/>
        </p:nvSpPr>
        <p:spPr>
          <a:xfrm>
            <a:off x="1669900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1991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1"/>
          <p:cNvSpPr/>
          <p:nvPr/>
        </p:nvSpPr>
        <p:spPr>
          <a:xfrm>
            <a:off x="2974127" y="4917059"/>
            <a:ext cx="729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1996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1"/>
          <p:cNvSpPr/>
          <p:nvPr/>
        </p:nvSpPr>
        <p:spPr>
          <a:xfrm>
            <a:off x="4273583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2006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1"/>
          <p:cNvSpPr/>
          <p:nvPr/>
        </p:nvSpPr>
        <p:spPr>
          <a:xfrm>
            <a:off x="6870800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2014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1"/>
          <p:cNvSpPr/>
          <p:nvPr/>
        </p:nvSpPr>
        <p:spPr>
          <a:xfrm>
            <a:off x="8135025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2024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1"/>
          <p:cNvSpPr/>
          <p:nvPr/>
        </p:nvSpPr>
        <p:spPr>
          <a:xfrm>
            <a:off x="5797575" y="4746601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1"/>
          <p:cNvSpPr/>
          <p:nvPr/>
        </p:nvSpPr>
        <p:spPr>
          <a:xfrm>
            <a:off x="5568983" y="4914760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2008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1"/>
          <p:cNvSpPr txBox="1"/>
          <p:nvPr/>
        </p:nvSpPr>
        <p:spPr>
          <a:xfrm>
            <a:off x="75" y="0"/>
            <a:ext cx="9144000" cy="572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Evolución de la coordinación</a:t>
            </a:r>
            <a:endParaRPr sz="2800">
              <a:solidFill>
                <a:srgbClr val="000000"/>
              </a:solidFill>
            </a:endParaRPr>
          </a:p>
        </p:txBody>
      </p:sp>
      <p:sp>
        <p:nvSpPr>
          <p:cNvPr id="136" name="Google Shape;136;p21"/>
          <p:cNvSpPr/>
          <p:nvPr/>
        </p:nvSpPr>
        <p:spPr>
          <a:xfrm>
            <a:off x="1145475" y="4717179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1"/>
          <p:cNvSpPr/>
          <p:nvPr/>
        </p:nvSpPr>
        <p:spPr>
          <a:xfrm>
            <a:off x="2600100" y="47065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1"/>
          <p:cNvSpPr/>
          <p:nvPr/>
        </p:nvSpPr>
        <p:spPr>
          <a:xfrm>
            <a:off x="3966988" y="47088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1"/>
          <p:cNvSpPr/>
          <p:nvPr/>
        </p:nvSpPr>
        <p:spPr>
          <a:xfrm>
            <a:off x="5206713" y="47172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21"/>
          <p:cNvSpPr/>
          <p:nvPr/>
        </p:nvSpPr>
        <p:spPr>
          <a:xfrm>
            <a:off x="6531500" y="47172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1"/>
          <p:cNvSpPr/>
          <p:nvPr/>
        </p:nvSpPr>
        <p:spPr>
          <a:xfrm>
            <a:off x="7850463" y="47172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" name="Google Shape;146;p22"/>
          <p:cNvGraphicFramePr/>
          <p:nvPr>
            <p:extLst>
              <p:ext uri="{D42A27DB-BD31-4B8C-83A1-F6EECF244321}">
                <p14:modId xmlns:p14="http://schemas.microsoft.com/office/powerpoint/2010/main" val="615202630"/>
              </p:ext>
            </p:extLst>
          </p:nvPr>
        </p:nvGraphicFramePr>
        <p:xfrm>
          <a:off x="125" y="561850"/>
          <a:ext cx="9143925" cy="4293570"/>
        </p:xfrm>
        <a:graphic>
          <a:graphicData uri="http://schemas.openxmlformats.org/drawingml/2006/table">
            <a:tbl>
              <a:tblPr>
                <a:noFill/>
                <a:tableStyleId>{114E218E-26F9-4B9B-BEF3-DE4BC6868FDD}</a:tableStyleId>
              </a:tblPr>
              <a:tblGrid>
                <a:gridCol w="130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6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2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Comisión Nacional de Coordinación Geográfico-cartográfica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Grupo de Coordinación Cartográfica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Grupo de Coordinación Cartográfica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Grupo de trabajo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(Pro catastro)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Consejo Asesor Honorario sobre Sistemas Georeferenciados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Infraestructura de Datos Espaciales del Uruguay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7376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b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Infraestructura de Información Geoespacial para el Ordenamiento Territorial</a:t>
                      </a:r>
                      <a:endParaRPr sz="700" b="1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C458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Decreto S/N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Decreto N° 678/991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Decreto N° 174/996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Resolución N° 424/006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Ley N° 18.362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Ley N° 19.149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D85C6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Ley N° 20.212</a:t>
                      </a:r>
                      <a:endParaRPr sz="7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C7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93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Ministerio de Relaciones Exteriores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Oficina de Planeamiento y Presupuesto / Dirección General de Estadística y Censos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Ministerio de Transporte y Obras Públicas - Dirección Nacional de Topografía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 grupo definirá el  órgano coordinador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Agencia para el Desarrollo del Gobierno de Gestión Electrónica y la Sociedad de la Información y del Conocimiento (AGESIC)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Comisión Directiva (Presidencia de la República, Ministerio de Economía y Finanzas y AGESIC)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Ministerio de Vivienda y Ordenamiento Territorial - Dirección Nacional de Ordenamiento Territorial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01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-Asesorar en temas geográfico-cartográficos.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-Fomentar la colaboración entre organismos estatales.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-Facilitar la participación en Instituciones Internacionales.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-Elaborar un Plan General de Coordinación.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-Conciliar criterios y fomentar el intercambio de información.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s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-Elaborar un SIG nacional.</a:t>
                      </a:r>
                      <a:endParaRPr sz="70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-Formulación y coordinación de un proyecto común de digitalización de los planos básicos.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-Sistema de libre y adecuado flujo de información entre los productores y usuarios estatales.</a:t>
                      </a:r>
                      <a:endParaRPr sz="120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-Los cometidos del grupo creado por el Decreto Nº 678/991 tienen plena vigencia en la actualidad.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-Propuesta de proyecto común para la digitalización de los planos básicos, así como la creación de las bases de datos a nivel nacional.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-Generar las bases para un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Programa Nacional de Catastro (PNC) y de Infraestructura de Datos Espaciales (IDE)</a:t>
                      </a:r>
                      <a:endParaRPr sz="700" dirty="0">
                        <a:solidFill>
                          <a:srgbClr val="333333"/>
                        </a:solidFill>
                        <a:highlight>
                          <a:srgbClr val="FFFFFF"/>
                        </a:highlight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-Definir los lineamientos básicos para la generación y        mantenimiento de un inventario sobre la propiedad inmueble multifinalitarios.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-Inventariar la información geográfica y literal existente.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-Relevar recursos humanos, materiales y tecnología.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-Formular las bases para un Plan Estratégico de la IDE.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-Preparar una propuesta normativa sobre Programa Nacional de Catastro e IDE.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-Sin objetivos explícitos.</a:t>
                      </a:r>
                      <a:endParaRPr sz="7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65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lang="es" sz="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Ordenar la producción y facilitar la disponibilidad, el acceso y uso de productos, servicios e información geográfica del territorio nacional, actualizada y de calidad, como apoyo a los procesos de tomas de decisiones para el desarrollo nacional.</a:t>
                      </a: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-Coordinar, planificar y promover la producción de información geográfica</a:t>
                      </a: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-Garantizar a través del dictado de normas, estándares y recomendaciones la interoperabilidad, actualización, calidad y acceso de la información geográfica</a:t>
                      </a: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-Constituir el geoportal.</a:t>
                      </a: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-Favorecer la eficiencia en el gasto público.</a:t>
                      </a: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6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-Generar los ámbitos de discusión.</a:t>
                      </a:r>
                      <a:endParaRPr sz="6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-Contribuir al conocimiento para la planificación y gestión territorial y la toma de decisiones eficaces y eficientes, mediante el uso de   información geográfica accesible, oportuna e interoperable.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70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-Promover y facilitar la producción, uso y acceso a la información geográfica necesaria para el ordenamiento territorial.</a:t>
                      </a: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7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9D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47" name="Google Shape;147;p22"/>
          <p:cNvCxnSpPr/>
          <p:nvPr/>
        </p:nvCxnSpPr>
        <p:spPr>
          <a:xfrm>
            <a:off x="14775" y="4823750"/>
            <a:ext cx="9134400" cy="22200"/>
          </a:xfrm>
          <a:prstGeom prst="straightConnector1">
            <a:avLst/>
          </a:prstGeom>
          <a:noFill/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8" name="Google Shape;148;p22"/>
          <p:cNvSpPr/>
          <p:nvPr/>
        </p:nvSpPr>
        <p:spPr>
          <a:xfrm>
            <a:off x="497450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2"/>
          <p:cNvSpPr/>
          <p:nvPr/>
        </p:nvSpPr>
        <p:spPr>
          <a:xfrm>
            <a:off x="1898500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22"/>
          <p:cNvSpPr/>
          <p:nvPr/>
        </p:nvSpPr>
        <p:spPr>
          <a:xfrm>
            <a:off x="3241975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22"/>
          <p:cNvSpPr/>
          <p:nvPr/>
        </p:nvSpPr>
        <p:spPr>
          <a:xfrm>
            <a:off x="4502175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2"/>
          <p:cNvSpPr/>
          <p:nvPr/>
        </p:nvSpPr>
        <p:spPr>
          <a:xfrm>
            <a:off x="7099400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22"/>
          <p:cNvSpPr/>
          <p:nvPr/>
        </p:nvSpPr>
        <p:spPr>
          <a:xfrm>
            <a:off x="8363625" y="4748900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22"/>
          <p:cNvSpPr/>
          <p:nvPr/>
        </p:nvSpPr>
        <p:spPr>
          <a:xfrm>
            <a:off x="231525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1951</a:t>
            </a:r>
            <a:endParaRPr sz="11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2"/>
          <p:cNvSpPr/>
          <p:nvPr/>
        </p:nvSpPr>
        <p:spPr>
          <a:xfrm>
            <a:off x="1669900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1991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2"/>
          <p:cNvSpPr/>
          <p:nvPr/>
        </p:nvSpPr>
        <p:spPr>
          <a:xfrm>
            <a:off x="2974127" y="4917059"/>
            <a:ext cx="729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1996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2"/>
          <p:cNvSpPr/>
          <p:nvPr/>
        </p:nvSpPr>
        <p:spPr>
          <a:xfrm>
            <a:off x="4273583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2006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22"/>
          <p:cNvSpPr/>
          <p:nvPr/>
        </p:nvSpPr>
        <p:spPr>
          <a:xfrm>
            <a:off x="6870800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2014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2"/>
          <p:cNvSpPr/>
          <p:nvPr/>
        </p:nvSpPr>
        <p:spPr>
          <a:xfrm>
            <a:off x="8135025" y="4917059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2024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2"/>
          <p:cNvSpPr/>
          <p:nvPr/>
        </p:nvSpPr>
        <p:spPr>
          <a:xfrm>
            <a:off x="5797575" y="4746601"/>
            <a:ext cx="170100" cy="155100"/>
          </a:xfrm>
          <a:prstGeom prst="ellipse">
            <a:avLst/>
          </a:prstGeom>
          <a:solidFill>
            <a:srgbClr val="073763"/>
          </a:solidFill>
          <a:ln w="76200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22"/>
          <p:cNvSpPr/>
          <p:nvPr/>
        </p:nvSpPr>
        <p:spPr>
          <a:xfrm>
            <a:off x="5568983" y="4914760"/>
            <a:ext cx="627300" cy="235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latin typeface="Calibri"/>
                <a:ea typeface="Calibri"/>
                <a:cs typeface="Calibri"/>
                <a:sym typeface="Calibri"/>
              </a:rPr>
              <a:t>2008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22"/>
          <p:cNvSpPr/>
          <p:nvPr/>
        </p:nvSpPr>
        <p:spPr>
          <a:xfrm>
            <a:off x="1145475" y="4717179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22"/>
          <p:cNvSpPr/>
          <p:nvPr/>
        </p:nvSpPr>
        <p:spPr>
          <a:xfrm>
            <a:off x="2600100" y="47065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22"/>
          <p:cNvSpPr/>
          <p:nvPr/>
        </p:nvSpPr>
        <p:spPr>
          <a:xfrm>
            <a:off x="3966988" y="47088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22"/>
          <p:cNvSpPr/>
          <p:nvPr/>
        </p:nvSpPr>
        <p:spPr>
          <a:xfrm>
            <a:off x="5206713" y="47172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22"/>
          <p:cNvSpPr/>
          <p:nvPr/>
        </p:nvSpPr>
        <p:spPr>
          <a:xfrm>
            <a:off x="6531500" y="47172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22"/>
          <p:cNvSpPr/>
          <p:nvPr/>
        </p:nvSpPr>
        <p:spPr>
          <a:xfrm>
            <a:off x="7850463" y="4717254"/>
            <a:ext cx="160800" cy="235200"/>
          </a:xfrm>
          <a:prstGeom prst="chevron">
            <a:avLst>
              <a:gd name="adj" fmla="val 50000"/>
            </a:avLst>
          </a:prstGeom>
          <a:solidFill>
            <a:srgbClr val="073763"/>
          </a:solidFill>
          <a:ln w="9525" cap="flat" cmpd="sng">
            <a:solidFill>
              <a:srgbClr val="073763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2"/>
          <p:cNvSpPr txBox="1"/>
          <p:nvPr/>
        </p:nvSpPr>
        <p:spPr>
          <a:xfrm>
            <a:off x="5325" y="0"/>
            <a:ext cx="9144000" cy="5727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100">
                <a:solidFill>
                  <a:srgbClr val="CFE2F3"/>
                </a:solidFill>
              </a:rPr>
              <a:t>Evolución de los objetivos</a:t>
            </a:r>
            <a:endParaRPr sz="2100">
              <a:solidFill>
                <a:srgbClr val="CFE2F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2107</Words>
  <Application>Microsoft Office PowerPoint</Application>
  <PresentationFormat>Presentación en pantalla (16:9)</PresentationFormat>
  <Paragraphs>266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Courier New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Yuri Resnichenko</dc:creator>
  <cp:lastModifiedBy>Usuario</cp:lastModifiedBy>
  <cp:revision>3</cp:revision>
  <dcterms:modified xsi:type="dcterms:W3CDTF">2024-09-25T10:25:27Z</dcterms:modified>
</cp:coreProperties>
</file>