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4"/>
  </p:sldMasterIdLst>
  <p:notesMasterIdLst>
    <p:notesMasterId r:id="rId47"/>
  </p:notesMasterIdLst>
  <p:sldIdLst>
    <p:sldId id="256" r:id="rId5"/>
    <p:sldId id="331" r:id="rId6"/>
    <p:sldId id="303" r:id="rId7"/>
    <p:sldId id="304" r:id="rId8"/>
    <p:sldId id="265" r:id="rId9"/>
    <p:sldId id="316" r:id="rId10"/>
    <p:sldId id="318" r:id="rId11"/>
    <p:sldId id="322" r:id="rId12"/>
    <p:sldId id="264" r:id="rId13"/>
    <p:sldId id="317" r:id="rId14"/>
    <p:sldId id="330" r:id="rId15"/>
    <p:sldId id="258" r:id="rId16"/>
    <p:sldId id="279" r:id="rId17"/>
    <p:sldId id="320" r:id="rId18"/>
    <p:sldId id="278" r:id="rId19"/>
    <p:sldId id="259" r:id="rId20"/>
    <p:sldId id="305" r:id="rId21"/>
    <p:sldId id="324" r:id="rId22"/>
    <p:sldId id="325" r:id="rId23"/>
    <p:sldId id="261" r:id="rId24"/>
    <p:sldId id="270" r:id="rId25"/>
    <p:sldId id="269" r:id="rId26"/>
    <p:sldId id="263" r:id="rId27"/>
    <p:sldId id="266" r:id="rId28"/>
    <p:sldId id="268" r:id="rId29"/>
    <p:sldId id="326" r:id="rId30"/>
    <p:sldId id="308" r:id="rId31"/>
    <p:sldId id="287" r:id="rId32"/>
    <p:sldId id="288" r:id="rId33"/>
    <p:sldId id="289" r:id="rId34"/>
    <p:sldId id="291" r:id="rId35"/>
    <p:sldId id="327" r:id="rId36"/>
    <p:sldId id="298" r:id="rId37"/>
    <p:sldId id="321" r:id="rId38"/>
    <p:sldId id="299" r:id="rId39"/>
    <p:sldId id="273" r:id="rId40"/>
    <p:sldId id="301" r:id="rId41"/>
    <p:sldId id="328" r:id="rId42"/>
    <p:sldId id="312" r:id="rId43"/>
    <p:sldId id="313" r:id="rId44"/>
    <p:sldId id="314" r:id="rId45"/>
    <p:sldId id="27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35" autoAdjust="0"/>
  </p:normalViewPr>
  <p:slideViewPr>
    <p:cSldViewPr>
      <p:cViewPr varScale="1">
        <p:scale>
          <a:sx n="85" d="100"/>
          <a:sy n="85" d="100"/>
        </p:scale>
        <p:origin x="8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13F4-3DB7-4752-ACEF-7E4E0C2ABFB0}" type="datetimeFigureOut">
              <a:rPr lang="en-AU" smtClean="0"/>
              <a:t>25/09/2024</a:t>
            </a:fld>
            <a:endParaRPr lang="en-A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702D4-A6DF-4ED6-BCD0-9F2A7CABA13D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12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702D4-A6DF-4ED6-BCD0-9F2A7CABA13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63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702D4-A6DF-4ED6-BCD0-9F2A7CABA13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63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MENCIONAR EN QUE PAGINA DEL DOCUMENTO</a:t>
            </a:r>
            <a:r>
              <a:rPr lang="es-ES" b="0" i="0" dirty="0">
                <a:solidFill>
                  <a:srgbClr val="1F1F1F"/>
                </a:solidFill>
                <a:effectLst/>
                <a:latin typeface="Google Sans"/>
              </a:rPr>
              <a:t>El método de diferencias finitas </a:t>
            </a:r>
            <a:r>
              <a:rPr lang="es-ES" b="0" i="0" dirty="0">
                <a:solidFill>
                  <a:srgbClr val="040C28"/>
                </a:solidFill>
                <a:effectLst/>
                <a:latin typeface="Google Sans"/>
              </a:rPr>
              <a:t>consiste en sustituir en la ecuación diferencial a resolver las fórmulas de derivación numéricas obtenidas a partir del polinomio interpolante de Newton-Gregory.  AL APLICAR LAS ECUCIONES SE SUPONE FLIJO UNIDIMENSIONAL, FLUJO VARIA GRADUALMENTE, EFECTOS DE SOCAVACION DESPRECIABLES Y FLUIDO INCOMPRESIBLE Y DE DENSIDAD CONSTNTE</a:t>
            </a:r>
            <a:endParaRPr lang="en-A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702D4-A6DF-4ED6-BCD0-9F2A7CABA13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22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485961"/>
                </a:solidFill>
                <a:effectLst/>
                <a:latin typeface="Eurostile-Reg"/>
              </a:rPr>
              <a:t>Flujo no estacionario: la velocidad de una partícula de fluido cambia con el tiempo y la posición.</a:t>
            </a:r>
            <a:endParaRPr lang="en-A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702D4-A6DF-4ED6-BCD0-9F2A7CABA13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4358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Poner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titulo</a:t>
            </a:r>
            <a:endParaRPr lang="en-US" dirty="0"/>
          </a:p>
          <a:p>
            <a:endParaRPr lang="en-A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702D4-A6DF-4ED6-BCD0-9F2A7CABA13D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52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1D7D-70BF-4F62-8D20-8C394F326584}" type="datetime1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87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8B1F-DFC4-46BF-ACC2-62E309BB6D7C}" type="datetime1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60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7C72-D5EA-4AB6-AEBA-18043A4BD8D8}" type="datetime1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95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3B58-7FAF-4650-B43E-9C55C5E79EBD}" type="datetime1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59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9FFB-6FA5-4C62-BDC8-229C22555C7A}" type="datetime1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779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FA2E-5A8C-4B71-9612-F51BB3590B02}" type="datetime1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822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2380-F72B-4A8D-9C45-228896B0A2AE}" type="datetime1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814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C1D7-F097-4F2A-8364-B786B98706C3}" type="datetime1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17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8230-553A-49C6-9DB1-FFAC7F3065AC}" type="datetime1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59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C635-C5BC-4CD7-8ACE-D30A205FB42B}" type="datetime1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55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2484-65B0-4456-B8E3-98F7C7806D9A}" type="datetime1">
              <a:rPr lang="es-ES" smtClean="0"/>
              <a:t>25/09/2024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14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129-9B35-4194-8DEF-CBC9BFDA90AE}" type="datetime1">
              <a:rPr lang="es-ES" smtClean="0"/>
              <a:t>25/09/2024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16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339E-3A8B-4D72-B6B8-E5E8E67B5DF1}" type="datetime1">
              <a:rPr lang="es-ES" smtClean="0"/>
              <a:t>25/09/2024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8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6089-336F-4652-A4D2-9DB6B8A1901F}" type="datetime1">
              <a:rPr lang="es-ES" smtClean="0"/>
              <a:t>25/09/2024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8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14B5-74CC-4CB8-813D-774217FB32D8}" type="datetime1">
              <a:rPr lang="es-ES" smtClean="0"/>
              <a:t>25/09/2024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08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DC1-526A-44AE-9879-CFB79DEA777E}" type="datetime1">
              <a:rPr lang="es-ES" smtClean="0"/>
              <a:t>25/09/2024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09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00F2-A338-467A-9B65-94B3C624A605}" type="datetime1">
              <a:rPr lang="es-ES" smtClean="0"/>
              <a:t>25/09/2024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93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f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fif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fif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036496" cy="234632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Sección Nacional del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Instituto Panamericano de Geografía e Historia</a:t>
            </a:r>
            <a:endParaRPr lang="en-AU" sz="11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Jornadas del IPGH 2024</a:t>
            </a:r>
            <a:endParaRPr lang="es-ES" sz="1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AU" sz="130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E575B1-E482-4A53-BF52-1558693B705A}"/>
              </a:ext>
            </a:extLst>
          </p:cNvPr>
          <p:cNvSpPr txBox="1"/>
          <p:nvPr/>
        </p:nvSpPr>
        <p:spPr>
          <a:xfrm>
            <a:off x="1747664" y="291361"/>
            <a:ext cx="5648672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UY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51BD3F-0644-4D6B-BEC6-723A601FB20F}"/>
              </a:ext>
            </a:extLst>
          </p:cNvPr>
          <p:cNvSpPr txBox="1"/>
          <p:nvPr/>
        </p:nvSpPr>
        <p:spPr>
          <a:xfrm>
            <a:off x="442639" y="4110892"/>
            <a:ext cx="8151217" cy="357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VIII Jornada de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Cartografía</a:t>
            </a:r>
            <a:endParaRPr lang="en-US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VII Jornada de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Geofísica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 Jornada de Historia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UY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D8845-A368-40A6-80E5-24C0CED36E9B}"/>
              </a:ext>
            </a:extLst>
          </p:cNvPr>
          <p:cNvSpPr txBox="1"/>
          <p:nvPr/>
        </p:nvSpPr>
        <p:spPr>
          <a:xfrm>
            <a:off x="3596011" y="6376226"/>
            <a:ext cx="2017993" cy="96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2024</a:t>
            </a:r>
          </a:p>
          <a:p>
            <a:pPr>
              <a:lnSpc>
                <a:spcPct val="115000"/>
              </a:lnSpc>
            </a:pPr>
            <a:r>
              <a:rPr lang="es-UY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n 3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856DFA2C-2329-44B8-A8BA-0BBA59F65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5" name="Imagen 1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36402FA-2B6E-48AA-8A69-C36F229AB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>
            <a:extLst>
              <a:ext uri="{FF2B5EF4-FFF2-40B4-BE49-F238E27FC236}">
                <a16:creationId xmlns:a16="http://schemas.microsoft.com/office/drawing/2014/main" id="{D5223226-F93E-4AAA-8A33-E6833209CECF}"/>
              </a:ext>
            </a:extLst>
          </p:cNvPr>
          <p:cNvSpPr txBox="1">
            <a:spLocks/>
          </p:cNvSpPr>
          <p:nvPr/>
        </p:nvSpPr>
        <p:spPr>
          <a:xfrm>
            <a:off x="1611433" y="698658"/>
            <a:ext cx="5476455" cy="1461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METODO DE MONTE CARLO</a:t>
            </a:r>
            <a:endParaRPr lang="es-ES" sz="4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022CEAE-0943-4298-97D5-7E90CFD36E81}"/>
              </a:ext>
            </a:extLst>
          </p:cNvPr>
          <p:cNvSpPr/>
          <p:nvPr/>
        </p:nvSpPr>
        <p:spPr>
          <a:xfrm>
            <a:off x="1691680" y="1176078"/>
            <a:ext cx="5476455" cy="8142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2 Subtítulo">
            <a:extLst>
              <a:ext uri="{FF2B5EF4-FFF2-40B4-BE49-F238E27FC236}">
                <a16:creationId xmlns:a16="http://schemas.microsoft.com/office/drawing/2014/main" id="{686079C7-655E-4D24-8FD2-953B5647630F}"/>
              </a:ext>
            </a:extLst>
          </p:cNvPr>
          <p:cNvSpPr txBox="1">
            <a:spLocks/>
          </p:cNvSpPr>
          <p:nvPr/>
        </p:nvSpPr>
        <p:spPr>
          <a:xfrm>
            <a:off x="257652" y="-353047"/>
            <a:ext cx="8523406" cy="1252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…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Realizar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cálculos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y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obtener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soluciones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base a </a:t>
            </a:r>
            <a:r>
              <a:rPr lang="en-AU" sz="7200" b="1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soluciones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se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aplica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estadística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descriptiva</a:t>
            </a:r>
            <a:endParaRPr lang="en-AU" sz="72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BCF8CCB-0514-4301-8C96-84A8B42AB5B7}"/>
                  </a:ext>
                </a:extLst>
              </p:cNvPr>
              <p:cNvSpPr txBox="1"/>
              <p:nvPr/>
            </p:nvSpPr>
            <p:spPr>
              <a:xfrm>
                <a:off x="180878" y="2159852"/>
                <a:ext cx="8964487" cy="3780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PASOS DEL  METODO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1-Repetir N veces</a:t>
                </a:r>
                <a:endParaRPr lang="en-AU" sz="16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	Generar un conjunto de </a:t>
                </a:r>
                <a:r>
                  <a:rPr lang="es-ES" dirty="0">
                    <a:latin typeface="Arial" panose="020B0604020202020204" pitchFamily="34" charset="0"/>
                    <a:ea typeface="Arial" panose="020B0604020202020204" pitchFamily="34" charset="0"/>
                  </a:rPr>
                  <a:t>corridas</a:t>
                </a:r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,    i=1,2,…,m</a:t>
                </a:r>
                <a:endParaRPr lang="en-AU" sz="16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Para este conjunto de realizaciones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calcular y almacenar la salida u=g(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hlinkClick r:id="" action="ppaction://noaction"/>
                          </a:rPr>
                          <m:t>𝑎</m:t>
                        </m:r>
                      </m:e>
                      <m:sub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…</m:t>
                    </m:r>
                    <m:sSub>
                      <m:sSubPr>
                        <m:ctrlPr>
                          <a:rPr lang="en-AU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</m:t>
                    </m:r>
                  </m:oMath>
                </a14:m>
                <a:endParaRPr lang="en-AU" sz="16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en-AU" sz="16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2-calcular y almacenar los estadísticos que presentan las N salidas de u</a:t>
                </a:r>
                <a:endParaRPr lang="en-AU" sz="16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Los diferentes conjuntos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son insumos para los cálculos de la función g, obteniendo N salidas 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𝑖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=1,…,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).</a:t>
                </a:r>
                <a:endParaRPr lang="en-AU" sz="16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BCF8CCB-0514-4301-8C96-84A8B42AB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78" y="2159852"/>
                <a:ext cx="8964487" cy="3780522"/>
              </a:xfrm>
              <a:prstGeom prst="rect">
                <a:avLst/>
              </a:prstGeom>
              <a:blipFill>
                <a:blip r:embed="rId4"/>
                <a:stretch>
                  <a:fillRect l="-612" b="-17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2F4BB587-68B6-47E8-B03D-CE53547FD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F9AD1D7F-9570-428C-B955-6EF33F439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7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1DC03E3-FBD9-4237-B55C-C56F10DF6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37" y="862144"/>
            <a:ext cx="266700" cy="2190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CFCD96-568F-4A0D-A8A8-E520EFF29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59" y="635881"/>
            <a:ext cx="263785" cy="2166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7802227-D1C3-4448-B1B9-BC059E4DA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37" y="1371430"/>
            <a:ext cx="263785" cy="2166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BA417D-2511-4251-A0E4-F4681B71E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44" y="1017747"/>
            <a:ext cx="266700" cy="219075"/>
          </a:xfrm>
          <a:prstGeom prst="rect">
            <a:avLst/>
          </a:prstGeom>
        </p:spPr>
      </p:pic>
      <p:pic>
        <p:nvPicPr>
          <p:cNvPr id="7" name="Imagen 6" descr="Imagen que contiene biombo, juego, reloj, edificio&#10;&#10;Descripción generada automáticamente">
            <a:extLst>
              <a:ext uri="{FF2B5EF4-FFF2-40B4-BE49-F238E27FC236}">
                <a16:creationId xmlns:a16="http://schemas.microsoft.com/office/drawing/2014/main" id="{C18ADC5F-48D3-4A5E-96B9-1B5B92D42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96" y="2967321"/>
            <a:ext cx="1381125" cy="962025"/>
          </a:xfrm>
          <a:prstGeom prst="rect">
            <a:avLst/>
          </a:prstGeom>
        </p:spPr>
      </p:pic>
      <p:pic>
        <p:nvPicPr>
          <p:cNvPr id="8" name="Imagen 7" descr="Imagen que contiene biombo, juego, reloj, edificio&#10;&#10;Descripción generada automáticamente">
            <a:extLst>
              <a:ext uri="{FF2B5EF4-FFF2-40B4-BE49-F238E27FC236}">
                <a16:creationId xmlns:a16="http://schemas.microsoft.com/office/drawing/2014/main" id="{4C9D3B0A-0EDD-4D93-BC91-DFB753BDD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44" y="4084970"/>
            <a:ext cx="1381125" cy="962025"/>
          </a:xfrm>
          <a:prstGeom prst="rect">
            <a:avLst/>
          </a:prstGeom>
        </p:spPr>
      </p:pic>
      <p:pic>
        <p:nvPicPr>
          <p:cNvPr id="9" name="Imagen 8" descr="Imagen que contiene biombo, juego, reloj, edificio&#10;&#10;Descripción generada automáticamente">
            <a:extLst>
              <a:ext uri="{FF2B5EF4-FFF2-40B4-BE49-F238E27FC236}">
                <a16:creationId xmlns:a16="http://schemas.microsoft.com/office/drawing/2014/main" id="{12585242-622E-4CB2-9A76-552F73889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43" y="5202619"/>
            <a:ext cx="1381125" cy="962025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EB92252B-3022-4C94-9404-64C44A669828}"/>
              </a:ext>
            </a:extLst>
          </p:cNvPr>
          <p:cNvSpPr/>
          <p:nvPr/>
        </p:nvSpPr>
        <p:spPr>
          <a:xfrm>
            <a:off x="999512" y="333671"/>
            <a:ext cx="1656184" cy="1368152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964D950-CBA9-4598-8EA9-58362704B017}"/>
              </a:ext>
            </a:extLst>
          </p:cNvPr>
          <p:cNvSpPr/>
          <p:nvPr/>
        </p:nvSpPr>
        <p:spPr>
          <a:xfrm>
            <a:off x="6070436" y="273251"/>
            <a:ext cx="1872208" cy="180020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8FF2DC0-7835-4CE4-B412-F2983EA9F46C}"/>
              </a:ext>
            </a:extLst>
          </p:cNvPr>
          <p:cNvSpPr/>
          <p:nvPr/>
        </p:nvSpPr>
        <p:spPr>
          <a:xfrm>
            <a:off x="5581049" y="2221383"/>
            <a:ext cx="2808311" cy="4259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Imagen 12" descr="Imagen que contiene biombo, juego, reloj, edificio&#10;&#10;Descripción generada automáticamente">
            <a:extLst>
              <a:ext uri="{FF2B5EF4-FFF2-40B4-BE49-F238E27FC236}">
                <a16:creationId xmlns:a16="http://schemas.microsoft.com/office/drawing/2014/main" id="{E4529D23-D2D8-4BE8-B92A-A0CC6AC43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74" y="4005064"/>
            <a:ext cx="1381125" cy="962025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D6F5FCC2-9CF0-42BF-B97C-D8146C2FA04A}"/>
              </a:ext>
            </a:extLst>
          </p:cNvPr>
          <p:cNvSpPr/>
          <p:nvPr/>
        </p:nvSpPr>
        <p:spPr>
          <a:xfrm>
            <a:off x="831732" y="2881151"/>
            <a:ext cx="2449209" cy="31147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E6398236-90C1-43B1-8D34-6506462346BE}"/>
              </a:ext>
            </a:extLst>
          </p:cNvPr>
          <p:cNvSpPr/>
          <p:nvPr/>
        </p:nvSpPr>
        <p:spPr>
          <a:xfrm>
            <a:off x="3370024" y="550236"/>
            <a:ext cx="2345480" cy="6865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597C2DDE-CA7D-4A89-ACDF-A13085AA970D}"/>
              </a:ext>
            </a:extLst>
          </p:cNvPr>
          <p:cNvSpPr/>
          <p:nvPr/>
        </p:nvSpPr>
        <p:spPr>
          <a:xfrm>
            <a:off x="3492411" y="4042006"/>
            <a:ext cx="1943685" cy="11606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2 Subtítulo">
            <a:extLst>
              <a:ext uri="{FF2B5EF4-FFF2-40B4-BE49-F238E27FC236}">
                <a16:creationId xmlns:a16="http://schemas.microsoft.com/office/drawing/2014/main" id="{74862967-FB00-4555-8C87-A9288712C99E}"/>
              </a:ext>
            </a:extLst>
          </p:cNvPr>
          <p:cNvSpPr txBox="1">
            <a:spLocks/>
          </p:cNvSpPr>
          <p:nvPr/>
        </p:nvSpPr>
        <p:spPr>
          <a:xfrm>
            <a:off x="3131840" y="812944"/>
            <a:ext cx="2304256" cy="96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HEC RAS</a:t>
            </a:r>
          </a:p>
          <a:p>
            <a:endParaRPr lang="es-ES" dirty="0"/>
          </a:p>
        </p:txBody>
      </p:sp>
      <p:sp>
        <p:nvSpPr>
          <p:cNvPr id="18" name="2 Subtítulo">
            <a:extLst>
              <a:ext uri="{FF2B5EF4-FFF2-40B4-BE49-F238E27FC236}">
                <a16:creationId xmlns:a16="http://schemas.microsoft.com/office/drawing/2014/main" id="{6FC2DF6D-D432-4BC4-AA38-3AC1E9A9211E}"/>
              </a:ext>
            </a:extLst>
          </p:cNvPr>
          <p:cNvSpPr txBox="1">
            <a:spLocks/>
          </p:cNvSpPr>
          <p:nvPr/>
        </p:nvSpPr>
        <p:spPr>
          <a:xfrm>
            <a:off x="3090616" y="4718313"/>
            <a:ext cx="2449209" cy="1976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HEC RAS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+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MONTE CARLO</a:t>
            </a:r>
          </a:p>
          <a:p>
            <a:endParaRPr lang="es-ES" dirty="0"/>
          </a:p>
        </p:txBody>
      </p:sp>
      <p:sp>
        <p:nvSpPr>
          <p:cNvPr id="19" name="2 Subtítulo">
            <a:extLst>
              <a:ext uri="{FF2B5EF4-FFF2-40B4-BE49-F238E27FC236}">
                <a16:creationId xmlns:a16="http://schemas.microsoft.com/office/drawing/2014/main" id="{33407B9E-D9AF-49CB-ACD1-BE1E35BCAA0B}"/>
              </a:ext>
            </a:extLst>
          </p:cNvPr>
          <p:cNvSpPr txBox="1">
            <a:spLocks/>
          </p:cNvSpPr>
          <p:nvPr/>
        </p:nvSpPr>
        <p:spPr>
          <a:xfrm>
            <a:off x="798369" y="113172"/>
            <a:ext cx="2304256" cy="96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topogáfico</a:t>
            </a:r>
            <a:endParaRPr lang="en-AU" sz="72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20" name="2 Subtítulo">
            <a:extLst>
              <a:ext uri="{FF2B5EF4-FFF2-40B4-BE49-F238E27FC236}">
                <a16:creationId xmlns:a16="http://schemas.microsoft.com/office/drawing/2014/main" id="{ED2D47F2-5DCB-4D1E-95D6-198ACE43ADED}"/>
              </a:ext>
            </a:extLst>
          </p:cNvPr>
          <p:cNvSpPr txBox="1">
            <a:spLocks/>
          </p:cNvSpPr>
          <p:nvPr/>
        </p:nvSpPr>
        <p:spPr>
          <a:xfrm>
            <a:off x="620262" y="2317114"/>
            <a:ext cx="2304256" cy="96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topogáfico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perturbado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genera </a:t>
            </a:r>
            <a:r>
              <a:rPr lang="en-AU" sz="7200" b="1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datos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topográficos</a:t>
            </a:r>
            <a:endParaRPr lang="en-AU" sz="72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21" name="2 Subtítulo">
            <a:extLst>
              <a:ext uri="{FF2B5EF4-FFF2-40B4-BE49-F238E27FC236}">
                <a16:creationId xmlns:a16="http://schemas.microsoft.com/office/drawing/2014/main" id="{2825FC33-4211-4928-9C22-8FC0E930D035}"/>
              </a:ext>
            </a:extLst>
          </p:cNvPr>
          <p:cNvSpPr txBox="1">
            <a:spLocks/>
          </p:cNvSpPr>
          <p:nvPr/>
        </p:nvSpPr>
        <p:spPr>
          <a:xfrm>
            <a:off x="6421267" y="137256"/>
            <a:ext cx="2304256" cy="96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 caudal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AU" sz="72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22" name="2 Subtítulo">
            <a:extLst>
              <a:ext uri="{FF2B5EF4-FFF2-40B4-BE49-F238E27FC236}">
                <a16:creationId xmlns:a16="http://schemas.microsoft.com/office/drawing/2014/main" id="{37499C5C-EDBD-48B4-AC92-D95693E5F05C}"/>
              </a:ext>
            </a:extLst>
          </p:cNvPr>
          <p:cNvSpPr txBox="1">
            <a:spLocks/>
          </p:cNvSpPr>
          <p:nvPr/>
        </p:nvSpPr>
        <p:spPr>
          <a:xfrm>
            <a:off x="6421267" y="519168"/>
            <a:ext cx="2304256" cy="96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tirante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endParaRPr lang="es-ES" dirty="0"/>
          </a:p>
        </p:txBody>
      </p:sp>
      <p:sp>
        <p:nvSpPr>
          <p:cNvPr id="23" name="2 Subtítulo">
            <a:extLst>
              <a:ext uri="{FF2B5EF4-FFF2-40B4-BE49-F238E27FC236}">
                <a16:creationId xmlns:a16="http://schemas.microsoft.com/office/drawing/2014/main" id="{DD16F9F0-3760-4BE0-99E6-11F3EF8D4E39}"/>
              </a:ext>
            </a:extLst>
          </p:cNvPr>
          <p:cNvSpPr txBox="1">
            <a:spLocks/>
          </p:cNvSpPr>
          <p:nvPr/>
        </p:nvSpPr>
        <p:spPr>
          <a:xfrm>
            <a:off x="6577364" y="910600"/>
            <a:ext cx="2304256" cy="647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velocidad</a:t>
            </a:r>
            <a:endParaRPr lang="es-ES" sz="7200" dirty="0"/>
          </a:p>
        </p:txBody>
      </p:sp>
      <p:sp>
        <p:nvSpPr>
          <p:cNvPr id="24" name="2 Subtítulo">
            <a:extLst>
              <a:ext uri="{FF2B5EF4-FFF2-40B4-BE49-F238E27FC236}">
                <a16:creationId xmlns:a16="http://schemas.microsoft.com/office/drawing/2014/main" id="{8290C691-BF65-4D1F-A214-E66BBE1B04D9}"/>
              </a:ext>
            </a:extLst>
          </p:cNvPr>
          <p:cNvSpPr txBox="1">
            <a:spLocks/>
          </p:cNvSpPr>
          <p:nvPr/>
        </p:nvSpPr>
        <p:spPr>
          <a:xfrm>
            <a:off x="7205315" y="3741187"/>
            <a:ext cx="2304256" cy="96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datos</a:t>
            </a:r>
            <a:endParaRPr lang="en-AU" sz="72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tirante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endParaRPr lang="es-ES" dirty="0"/>
          </a:p>
        </p:txBody>
      </p:sp>
      <p:sp>
        <p:nvSpPr>
          <p:cNvPr id="25" name="2 Subtítulo">
            <a:extLst>
              <a:ext uri="{FF2B5EF4-FFF2-40B4-BE49-F238E27FC236}">
                <a16:creationId xmlns:a16="http://schemas.microsoft.com/office/drawing/2014/main" id="{50A5C282-10A9-4239-A183-18CACD666DF2}"/>
              </a:ext>
            </a:extLst>
          </p:cNvPr>
          <p:cNvSpPr txBox="1">
            <a:spLocks/>
          </p:cNvSpPr>
          <p:nvPr/>
        </p:nvSpPr>
        <p:spPr>
          <a:xfrm>
            <a:off x="7205315" y="4967089"/>
            <a:ext cx="2304256" cy="647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datos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velocidad</a:t>
            </a:r>
            <a:endParaRPr lang="es-ES" sz="7200" dirty="0"/>
          </a:p>
        </p:txBody>
      </p:sp>
      <p:sp>
        <p:nvSpPr>
          <p:cNvPr id="26" name="2 Subtítulo">
            <a:extLst>
              <a:ext uri="{FF2B5EF4-FFF2-40B4-BE49-F238E27FC236}">
                <a16:creationId xmlns:a16="http://schemas.microsoft.com/office/drawing/2014/main" id="{9412ADC6-7734-4EF9-8D04-B34080628EEE}"/>
              </a:ext>
            </a:extLst>
          </p:cNvPr>
          <p:cNvSpPr txBox="1">
            <a:spLocks/>
          </p:cNvSpPr>
          <p:nvPr/>
        </p:nvSpPr>
        <p:spPr>
          <a:xfrm>
            <a:off x="7160140" y="2669387"/>
            <a:ext cx="2304256" cy="96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7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datos</a:t>
            </a:r>
            <a:endParaRPr lang="en-AU" sz="72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7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caudal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446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>
            <a:extLst>
              <a:ext uri="{FF2B5EF4-FFF2-40B4-BE49-F238E27FC236}">
                <a16:creationId xmlns:a16="http://schemas.microsoft.com/office/drawing/2014/main" id="{1B89704C-4DE7-4F0E-BF12-B1BD5017F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012" y="-531440"/>
            <a:ext cx="8640960" cy="1461194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23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CASOS DE ESTUDIO</a:t>
            </a:r>
            <a:endParaRPr lang="en-AU" sz="12300" b="1" dirty="0">
              <a:solidFill>
                <a:srgbClr val="FF99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2AB2F1-27BB-410D-8FD7-CAF5199D0B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13" y="641707"/>
            <a:ext cx="4309110" cy="45154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0F5DA2A-460D-4B26-BD83-9093D3FEF18D}"/>
              </a:ext>
            </a:extLst>
          </p:cNvPr>
          <p:cNvSpPr txBox="1"/>
          <p:nvPr/>
        </p:nvSpPr>
        <p:spPr>
          <a:xfrm>
            <a:off x="1923750" y="1022707"/>
            <a:ext cx="572113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Fuente de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datos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topográficos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Perfiles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obtenidos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a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partir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de un MDE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nacional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y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extracción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de la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planialtimetría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cada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seccción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transversal</a:t>
            </a:r>
            <a:endParaRPr lang="en-AU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16C0A49-634F-4EEE-9237-9CA7B3CE6206}"/>
              </a:ext>
            </a:extLst>
          </p:cNvPr>
          <p:cNvSpPr txBox="1"/>
          <p:nvPr/>
        </p:nvSpPr>
        <p:spPr>
          <a:xfrm>
            <a:off x="271274" y="5496198"/>
            <a:ext cx="572113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Fuente de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datos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topográficos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relevamiento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topográfico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clásico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con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receptores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GNSS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en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los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perfiles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considerados</a:t>
            </a:r>
            <a:endParaRPr lang="en-AU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5E72C31D-4FDE-43AD-B826-C1B21BCE7261}"/>
              </a:ext>
            </a:extLst>
          </p:cNvPr>
          <p:cNvSpPr/>
          <p:nvPr/>
        </p:nvSpPr>
        <p:spPr>
          <a:xfrm>
            <a:off x="3707904" y="4941168"/>
            <a:ext cx="360040" cy="7200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1B95A4FD-4D54-4535-845D-5226C7BA79BF}"/>
              </a:ext>
            </a:extLst>
          </p:cNvPr>
          <p:cNvSpPr/>
          <p:nvPr/>
        </p:nvSpPr>
        <p:spPr>
          <a:xfrm rot="10800000">
            <a:off x="5592089" y="2145190"/>
            <a:ext cx="360040" cy="7200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Imagen 11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40CE1C59-7BB3-4F48-9F3B-5A2E08246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3" name="Imagen 1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F1197B80-1B6A-4DEA-A562-B458E64B6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>
            <a:extLst>
              <a:ext uri="{FF2B5EF4-FFF2-40B4-BE49-F238E27FC236}">
                <a16:creationId xmlns:a16="http://schemas.microsoft.com/office/drawing/2014/main" id="{1B89704C-4DE7-4F0E-BF12-B1BD5017F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605149"/>
            <a:ext cx="9144000" cy="180020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5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5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52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EXPERIMENTOS E HIPÓTESIS ASUMIDAS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28D608-7EDB-4B85-A875-DB622BA4AACC}"/>
              </a:ext>
            </a:extLst>
          </p:cNvPr>
          <p:cNvSpPr txBox="1"/>
          <p:nvPr/>
        </p:nvSpPr>
        <p:spPr>
          <a:xfrm>
            <a:off x="559440" y="2020153"/>
            <a:ext cx="7658909" cy="1408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Perturbar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las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cotas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de los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datos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topográficos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distintos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entornos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incertidumbre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.</a:t>
            </a:r>
            <a:endParaRPr lang="en-A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EC1C06-5265-465E-B3CE-82582072865C}"/>
              </a:ext>
            </a:extLst>
          </p:cNvPr>
          <p:cNvSpPr txBox="1"/>
          <p:nvPr/>
        </p:nvSpPr>
        <p:spPr>
          <a:xfrm>
            <a:off x="576464" y="3765284"/>
            <a:ext cx="7684970" cy="2516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Mantener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las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cotas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como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valores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exactos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pero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variar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la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cantidad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datos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topográficos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considerados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en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particular, la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cantidad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perfiles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transversales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.</a:t>
            </a:r>
            <a:endParaRPr lang="en-AU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n 6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B80C8E14-322F-4B22-BD3F-5317E0892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EBA7F88-47B1-4D14-948B-ADBE73C44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65D649A-6A04-4DCC-B2BA-453269B7B5E9}"/>
              </a:ext>
            </a:extLst>
          </p:cNvPr>
          <p:cNvSpPr txBox="1"/>
          <p:nvPr/>
        </p:nvSpPr>
        <p:spPr>
          <a:xfrm>
            <a:off x="537275" y="1507826"/>
            <a:ext cx="8612781" cy="2073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AU" sz="1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AU" sz="1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endParaRPr lang="en-AU" sz="1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el caso de uso de datos topográficos a partir de un MDE, los mismos no incluyen información batimétrica.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3F56A2-2917-4912-AA37-0F9E8F540C99}"/>
              </a:ext>
            </a:extLst>
          </p:cNvPr>
          <p:cNvSpPr txBox="1"/>
          <p:nvPr/>
        </p:nvSpPr>
        <p:spPr>
          <a:xfrm>
            <a:off x="1245755" y="10335"/>
            <a:ext cx="7303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</a:rPr>
              <a:t>Se adoptan las siguientes hipótesis:</a:t>
            </a:r>
            <a:endParaRPr lang="en-AU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44CD28-3CF7-41F2-81AA-ADE7C883B8A7}"/>
              </a:ext>
            </a:extLst>
          </p:cNvPr>
          <p:cNvSpPr txBox="1"/>
          <p:nvPr/>
        </p:nvSpPr>
        <p:spPr>
          <a:xfrm>
            <a:off x="912404" y="1124003"/>
            <a:ext cx="6768245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Cursos</a:t>
            </a:r>
            <a:r>
              <a:rPr lang="en-US" altLang="zh-CN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altLang="zh-CN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agua</a:t>
            </a:r>
            <a:r>
              <a:rPr lang="en-US" altLang="zh-CN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s-ES" altLang="zh-CN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égimen no estacionario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D36DBE-FADA-4534-A084-090C639AD7C2}"/>
              </a:ext>
            </a:extLst>
          </p:cNvPr>
          <p:cNvSpPr txBox="1"/>
          <p:nvPr/>
        </p:nvSpPr>
        <p:spPr>
          <a:xfrm>
            <a:off x="537275" y="1647480"/>
            <a:ext cx="4758070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Modelado en HEC RAS unidimensional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16DE768-A5E2-4262-A19E-36A031B949A5}"/>
              </a:ext>
            </a:extLst>
          </p:cNvPr>
          <p:cNvSpPr txBox="1"/>
          <p:nvPr/>
        </p:nvSpPr>
        <p:spPr>
          <a:xfrm>
            <a:off x="501415" y="2043047"/>
            <a:ext cx="8603942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asumen que los datos topográficos no tienen correlación espacial</a:t>
            </a:r>
            <a:endParaRPr lang="en-AU" sz="1800" b="1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9EF04D-0867-4E19-A903-48DCCE7BD2DE}"/>
              </a:ext>
            </a:extLst>
          </p:cNvPr>
          <p:cNvSpPr txBox="1"/>
          <p:nvPr/>
        </p:nvSpPr>
        <p:spPr>
          <a:xfrm>
            <a:off x="543342" y="3676336"/>
            <a:ext cx="820891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consideran los datos topográficos originales sin error posicional. Por tanto al ejecuta el HEC-RAS, los resultados se consideran </a:t>
            </a:r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Valores de Referencia (VR)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6761092-F3C4-4686-AEA4-F7D46FB5C3F8}"/>
              </a:ext>
            </a:extLst>
          </p:cNvPr>
          <p:cNvSpPr txBox="1"/>
          <p:nvPr/>
        </p:nvSpPr>
        <p:spPr>
          <a:xfrm>
            <a:off x="540059" y="5100504"/>
            <a:ext cx="7992888" cy="1366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 casos analizados responden a 2 zonas geomorfológicamente diferentes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endParaRPr lang="en-AU" sz="18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EA8C46D-01A0-4BBC-932A-8E95004A121D}"/>
              </a:ext>
            </a:extLst>
          </p:cNvPr>
          <p:cNvSpPr txBox="1"/>
          <p:nvPr/>
        </p:nvSpPr>
        <p:spPr>
          <a:xfrm>
            <a:off x="537275" y="5984748"/>
            <a:ext cx="8244408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Las condiciones de diseño consideran tiempos de retorno de 100 a 200 años</a:t>
            </a:r>
            <a:endParaRPr lang="en-AU" sz="1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Imagen 13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2E9203CB-678D-4294-A8EF-CB120C502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6" name="Imagen 1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C09622-B5C0-415E-A3F6-C74814165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65D649A-6A04-4DCC-B2BA-453269B7B5E9}"/>
              </a:ext>
            </a:extLst>
          </p:cNvPr>
          <p:cNvSpPr txBox="1"/>
          <p:nvPr/>
        </p:nvSpPr>
        <p:spPr>
          <a:xfrm>
            <a:off x="-50756" y="2679082"/>
            <a:ext cx="10083984" cy="2287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endParaRPr lang="en-AU" sz="20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relación al tirante, se considera tolera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bles valores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dentro de </a:t>
            </a:r>
            <a:r>
              <a:rPr lang="zh-CN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± 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20 c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</a:rPr>
              <a:t>m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respecto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del VR.</a:t>
            </a:r>
            <a:endParaRPr lang="en-AU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CB1176-9BED-4BFD-961A-EEEE3FB528E2}"/>
              </a:ext>
            </a:extLst>
          </p:cNvPr>
          <p:cNvSpPr txBox="1"/>
          <p:nvPr/>
        </p:nvSpPr>
        <p:spPr>
          <a:xfrm>
            <a:off x="-50756" y="1715716"/>
            <a:ext cx="8604448" cy="202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3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caudal puede </a:t>
            </a:r>
            <a:r>
              <a:rPr lang="es-ES" sz="24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tener variaciones de </a:t>
            </a:r>
            <a:r>
              <a:rPr lang="es-ES" altLang="zh-CN" sz="24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zh-CN" sz="24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± </a:t>
            </a:r>
            <a:r>
              <a:rPr lang="en-US" altLang="zh-CN" sz="24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5% </a:t>
            </a:r>
            <a:r>
              <a:rPr lang="en-US" altLang="zh-CN" sz="2400" b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respecto</a:t>
            </a:r>
            <a:r>
              <a:rPr lang="en-US" altLang="zh-CN" sz="24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del VR.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547B972-9FC5-409B-8A58-88970152FA9B}"/>
              </a:ext>
            </a:extLst>
          </p:cNvPr>
          <p:cNvSpPr txBox="1"/>
          <p:nvPr/>
        </p:nvSpPr>
        <p:spPr>
          <a:xfrm>
            <a:off x="504011" y="1258894"/>
            <a:ext cx="8135978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s-E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asumen las siguientes tolerancias para los parámetros hidráulicos resultantes Q, h y v: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B8855B2-3661-435E-BF44-3C4BCF192844}"/>
              </a:ext>
            </a:extLst>
          </p:cNvPr>
          <p:cNvSpPr txBox="1"/>
          <p:nvPr/>
        </p:nvSpPr>
        <p:spPr>
          <a:xfrm>
            <a:off x="0" y="5157192"/>
            <a:ext cx="904800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velocidad en el canal puede oscilar dentro de un entorno de </a:t>
            </a:r>
            <a:r>
              <a:rPr 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± </a:t>
            </a: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0.3</a:t>
            </a: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m/s del VR.</a:t>
            </a:r>
          </a:p>
        </p:txBody>
      </p:sp>
      <p:pic>
        <p:nvPicPr>
          <p:cNvPr id="8" name="Imagen 7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8A5A134D-1494-495F-9C32-E4C30E749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3" name="Imagen 1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A8795D0-210E-4D17-8FD4-62D5A72B7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EFEAB0-07AD-4D63-82E1-8266CF9CFB39}"/>
              </a:ext>
            </a:extLst>
          </p:cNvPr>
          <p:cNvSpPr txBox="1"/>
          <p:nvPr/>
        </p:nvSpPr>
        <p:spPr>
          <a:xfrm>
            <a:off x="331912" y="3789040"/>
            <a:ext cx="1584176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</a:rPr>
              <a:t>2 cm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</a:rPr>
              <a:t>5 cm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</a:rPr>
              <a:t>10 cm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</a:rPr>
              <a:t>25 cm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</a:rPr>
              <a:t>100 cm</a:t>
            </a:r>
            <a:endParaRPr lang="en-AU" sz="24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A28D608-7EDB-4B85-A875-DB622BA4AACC}"/>
                  </a:ext>
                </a:extLst>
              </p:cNvPr>
              <p:cNvSpPr txBox="1"/>
              <p:nvPr/>
            </p:nvSpPr>
            <p:spPr>
              <a:xfrm>
                <a:off x="2204120" y="3598321"/>
                <a:ext cx="6562836" cy="2949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Para </a:t>
                </a:r>
                <a:r>
                  <a:rPr 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cada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valor de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se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realizan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1000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perturbaciones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asignando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a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cada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punto una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cota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aleatoria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dentro del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entorno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estipulado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Se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calcula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el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modelado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Se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guardan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los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datos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de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salida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Por tanto, se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obtendrá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un conjunto de 1000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resultados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equiprobables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entre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si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para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el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entorno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de error </a:t>
                </a:r>
                <a:r>
                  <a:rPr lang="en-AU" b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adoptado</a:t>
                </a:r>
                <a:r>
                  <a:rPr lang="en-AU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A28D608-7EDB-4B85-A875-DB622BA4A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120" y="3598321"/>
                <a:ext cx="6562836" cy="2949525"/>
              </a:xfrm>
              <a:prstGeom prst="rect">
                <a:avLst/>
              </a:prstGeom>
              <a:blipFill>
                <a:blip r:embed="rId2"/>
                <a:stretch>
                  <a:fillRect l="-836" b="-24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errar llave 1">
            <a:extLst>
              <a:ext uri="{FF2B5EF4-FFF2-40B4-BE49-F238E27FC236}">
                <a16:creationId xmlns:a16="http://schemas.microsoft.com/office/drawing/2014/main" id="{0DFEAB71-E6ED-47B8-AC60-60703B923382}"/>
              </a:ext>
            </a:extLst>
          </p:cNvPr>
          <p:cNvSpPr/>
          <p:nvPr/>
        </p:nvSpPr>
        <p:spPr>
          <a:xfrm>
            <a:off x="1628056" y="3789040"/>
            <a:ext cx="576064" cy="288032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C71DEA-E83B-4439-88E5-B4FB6A8A039E}"/>
              </a:ext>
            </a:extLst>
          </p:cNvPr>
          <p:cNvSpPr txBox="1"/>
          <p:nvPr/>
        </p:nvSpPr>
        <p:spPr>
          <a:xfrm>
            <a:off x="702325" y="1199160"/>
            <a:ext cx="7658909" cy="1408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-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Perturbar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las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cotas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de los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datos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topográficos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distintos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entornos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incertidumbre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EA70B6F-05B4-4FBF-9E35-438DA5D732F8}"/>
                  </a:ext>
                </a:extLst>
              </p:cNvPr>
              <p:cNvSpPr txBox="1"/>
              <p:nvPr/>
            </p:nvSpPr>
            <p:spPr>
              <a:xfrm>
                <a:off x="233028" y="2923905"/>
                <a:ext cx="149391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A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EA70B6F-05B4-4FBF-9E35-438DA5D73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28" y="2923905"/>
                <a:ext cx="149391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2 Subtítulo">
            <a:extLst>
              <a:ext uri="{FF2B5EF4-FFF2-40B4-BE49-F238E27FC236}">
                <a16:creationId xmlns:a16="http://schemas.microsoft.com/office/drawing/2014/main" id="{3DDF61BC-FCCE-4F57-B641-2011D69ED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4473" y="-656278"/>
            <a:ext cx="9144000" cy="18002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5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5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ED072-D284-42E8-B911-21B3EC8B2592}"/>
              </a:ext>
            </a:extLst>
          </p:cNvPr>
          <p:cNvSpPr txBox="1"/>
          <p:nvPr/>
        </p:nvSpPr>
        <p:spPr>
          <a:xfrm>
            <a:off x="2565043" y="66848"/>
            <a:ext cx="3933472" cy="823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EXPERIMENTO 1</a:t>
            </a:r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Imagen 12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FB1776D2-A8E9-483E-88FA-E77AE7D49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5" name="Imagen 1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AD87CE82-F73B-4002-AB9A-4BD119EEAF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84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20AA51D6-AC67-4907-B313-404DA6A38BD8}"/>
              </a:ext>
            </a:extLst>
          </p:cNvPr>
          <p:cNvSpPr txBox="1"/>
          <p:nvPr/>
        </p:nvSpPr>
        <p:spPr>
          <a:xfrm>
            <a:off x="179512" y="973827"/>
            <a:ext cx="7684970" cy="2516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-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Mantener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las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cotas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como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valores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exactos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pero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variar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la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cantidad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datos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topográficos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considerados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en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particular, la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cantidad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perfiles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transversales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. </a:t>
            </a:r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62A12A-7DF0-4541-9369-4CAD856C1914}"/>
              </a:ext>
            </a:extLst>
          </p:cNvPr>
          <p:cNvSpPr txBox="1"/>
          <p:nvPr/>
        </p:nvSpPr>
        <p:spPr>
          <a:xfrm>
            <a:off x="1979712" y="3144786"/>
            <a:ext cx="1045864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48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26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18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14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13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A4167416-632D-4690-B7E9-4E73B012CAA4}"/>
              </a:ext>
            </a:extLst>
          </p:cNvPr>
          <p:cNvSpPr/>
          <p:nvPr/>
        </p:nvSpPr>
        <p:spPr>
          <a:xfrm>
            <a:off x="2771800" y="3284984"/>
            <a:ext cx="226718" cy="3573015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96B169-A692-4261-856F-3F20AD043D45}"/>
              </a:ext>
            </a:extLst>
          </p:cNvPr>
          <p:cNvSpPr txBox="1"/>
          <p:nvPr/>
        </p:nvSpPr>
        <p:spPr>
          <a:xfrm>
            <a:off x="179512" y="4526780"/>
            <a:ext cx="1584176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b="1" dirty="0">
                <a:latin typeface="Arial" panose="020B0604020202020204" pitchFamily="34" charset="0"/>
              </a:rPr>
              <a:t># </a:t>
            </a:r>
            <a:r>
              <a:rPr lang="en-AU" sz="2400" b="1" dirty="0" err="1">
                <a:latin typeface="Arial" panose="020B0604020202020204" pitchFamily="34" charset="0"/>
              </a:rPr>
              <a:t>Perfiles</a:t>
            </a:r>
            <a:endParaRPr lang="en-AU" sz="2400" b="1" dirty="0"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036B95-338D-4B6D-93A6-6F9C8C2DB3D6}"/>
              </a:ext>
            </a:extLst>
          </p:cNvPr>
          <p:cNvSpPr txBox="1"/>
          <p:nvPr/>
        </p:nvSpPr>
        <p:spPr>
          <a:xfrm>
            <a:off x="3707904" y="3695783"/>
            <a:ext cx="5040560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Se </a:t>
            </a:r>
            <a:r>
              <a:rPr lang="en-A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ejecuta</a:t>
            </a:r>
            <a:r>
              <a:rPr lang="en-A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HEC-RAS para </a:t>
            </a:r>
            <a:r>
              <a:rPr lang="en-A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cada</a:t>
            </a:r>
            <a:r>
              <a:rPr lang="en-A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A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caso</a:t>
            </a:r>
            <a:r>
              <a:rPr lang="en-A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A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Se </a:t>
            </a:r>
            <a:r>
              <a:rPr lang="en-A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guardan</a:t>
            </a:r>
            <a:r>
              <a:rPr lang="en-A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y </a:t>
            </a:r>
            <a:r>
              <a:rPr lang="en-A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analizan</a:t>
            </a:r>
            <a:r>
              <a:rPr lang="en-A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los </a:t>
            </a:r>
            <a:r>
              <a:rPr lang="en-A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datos</a:t>
            </a:r>
            <a:r>
              <a:rPr lang="en-A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de </a:t>
            </a:r>
            <a:r>
              <a:rPr lang="en-A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salida</a:t>
            </a:r>
            <a:r>
              <a:rPr lang="en-A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87317D-64BD-449C-BA47-919E99FBB864}"/>
              </a:ext>
            </a:extLst>
          </p:cNvPr>
          <p:cNvSpPr txBox="1"/>
          <p:nvPr/>
        </p:nvSpPr>
        <p:spPr>
          <a:xfrm>
            <a:off x="2627784" y="-201424"/>
            <a:ext cx="4745268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EXPERIMENTO 2</a:t>
            </a:r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Imagen 12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6A6F1663-09E7-4DEB-9CEF-AB16FEA6D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4" name="Imagen 1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0DC636FF-31D7-419F-B086-A98B784FF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3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Subtítulo">
            <a:extLst>
              <a:ext uri="{FF2B5EF4-FFF2-40B4-BE49-F238E27FC236}">
                <a16:creationId xmlns:a16="http://schemas.microsoft.com/office/drawing/2014/main" id="{CE54452E-348E-4D20-9AFB-8D2B52ABAB0C}"/>
              </a:ext>
            </a:extLst>
          </p:cNvPr>
          <p:cNvSpPr txBox="1">
            <a:spLocks/>
          </p:cNvSpPr>
          <p:nvPr/>
        </p:nvSpPr>
        <p:spPr>
          <a:xfrm>
            <a:off x="426395" y="229882"/>
            <a:ext cx="8640960" cy="146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2" name="2 Subtítulo">
            <a:extLst>
              <a:ext uri="{FF2B5EF4-FFF2-40B4-BE49-F238E27FC236}">
                <a16:creationId xmlns:a16="http://schemas.microsoft.com/office/drawing/2014/main" id="{3C37C4C0-3E9F-4C49-9152-2E6DCFD65292}"/>
              </a:ext>
            </a:extLst>
          </p:cNvPr>
          <p:cNvSpPr txBox="1">
            <a:spLocks/>
          </p:cNvSpPr>
          <p:nvPr/>
        </p:nvSpPr>
        <p:spPr>
          <a:xfrm>
            <a:off x="1318878" y="1916832"/>
            <a:ext cx="6506243" cy="30243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RESULTADOS </a:t>
            </a:r>
          </a:p>
          <a:p>
            <a:pPr algn="ctr">
              <a:lnSpc>
                <a:spcPct val="150000"/>
              </a:lnSpc>
            </a:pPr>
            <a:r>
              <a:rPr lang="en-US" sz="1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 </a:t>
            </a:r>
          </a:p>
          <a:p>
            <a:pPr algn="ctr">
              <a:lnSpc>
                <a:spcPct val="150000"/>
              </a:lnSpc>
            </a:pPr>
            <a:r>
              <a:rPr lang="en-US" sz="1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GRÁFICOS</a:t>
            </a:r>
            <a:endParaRPr lang="es-ES" dirty="0"/>
          </a:p>
        </p:txBody>
      </p:sp>
      <p:pic>
        <p:nvPicPr>
          <p:cNvPr id="6" name="Imagen 5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437AF4A6-6EF4-4BA0-9EBD-3C2E31032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F31CD5F-5D3B-42C8-8A5F-E15198F9D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2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Subtítulo">
            <a:extLst>
              <a:ext uri="{FF2B5EF4-FFF2-40B4-BE49-F238E27FC236}">
                <a16:creationId xmlns:a16="http://schemas.microsoft.com/office/drawing/2014/main" id="{CE54452E-348E-4D20-9AFB-8D2B52ABAB0C}"/>
              </a:ext>
            </a:extLst>
          </p:cNvPr>
          <p:cNvSpPr txBox="1">
            <a:spLocks/>
          </p:cNvSpPr>
          <p:nvPr/>
        </p:nvSpPr>
        <p:spPr>
          <a:xfrm>
            <a:off x="426395" y="229882"/>
            <a:ext cx="8640960" cy="146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2" name="2 Subtítulo">
            <a:extLst>
              <a:ext uri="{FF2B5EF4-FFF2-40B4-BE49-F238E27FC236}">
                <a16:creationId xmlns:a16="http://schemas.microsoft.com/office/drawing/2014/main" id="{3C37C4C0-3E9F-4C49-9152-2E6DCFD65292}"/>
              </a:ext>
            </a:extLst>
          </p:cNvPr>
          <p:cNvSpPr txBox="1">
            <a:spLocks/>
          </p:cNvSpPr>
          <p:nvPr/>
        </p:nvSpPr>
        <p:spPr>
          <a:xfrm>
            <a:off x="1448779" y="2423950"/>
            <a:ext cx="6246441" cy="20100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EXPERIMENTO 1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4"/>
                </a:solidFill>
                <a:latin typeface="Arial" panose="020B0604020202020204" pitchFamily="34" charset="0"/>
              </a:rPr>
              <a:t>ARROYO DEL PARAO</a:t>
            </a:r>
            <a:endParaRPr lang="en-AU" sz="12300" b="1" dirty="0">
              <a:solidFill>
                <a:schemeClr val="accent4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6" name="Imagen 5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A3CEB04B-EF1B-4C9F-9A3E-B03B35FE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97AA7AD-430F-4A54-AECA-C146BB84A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4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933293"/>
            <a:ext cx="9036496" cy="234632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4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 DE LA INCIDENCIA DE LOS DATOS TOPOGRÁFICOS EN UN MODELADO HIDRÁULICO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4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CASOS DE ESTUDIO EN URUGUAY</a:t>
            </a:r>
            <a:endParaRPr lang="es-ES" sz="14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AU" sz="130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E575B1-E482-4A53-BF52-1558693B705A}"/>
              </a:ext>
            </a:extLst>
          </p:cNvPr>
          <p:cNvSpPr txBox="1"/>
          <p:nvPr/>
        </p:nvSpPr>
        <p:spPr>
          <a:xfrm>
            <a:off x="1747664" y="260648"/>
            <a:ext cx="5648672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UY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51BD3F-0644-4D6B-BEC6-723A601FB20F}"/>
              </a:ext>
            </a:extLst>
          </p:cNvPr>
          <p:cNvSpPr txBox="1"/>
          <p:nvPr/>
        </p:nvSpPr>
        <p:spPr>
          <a:xfrm>
            <a:off x="323528" y="5525672"/>
            <a:ext cx="8151217" cy="1701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Dr.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Ing. Rodolfo Méndez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Baillo</a:t>
            </a:r>
            <a:endParaRPr lang="en-US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UY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D8845-A368-40A6-80E5-24C0CED36E9B}"/>
              </a:ext>
            </a:extLst>
          </p:cNvPr>
          <p:cNvSpPr txBox="1"/>
          <p:nvPr/>
        </p:nvSpPr>
        <p:spPr>
          <a:xfrm>
            <a:off x="3596011" y="6376226"/>
            <a:ext cx="2017993" cy="96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2024</a:t>
            </a:r>
          </a:p>
          <a:p>
            <a:pPr>
              <a:lnSpc>
                <a:spcPct val="115000"/>
              </a:lnSpc>
            </a:pPr>
            <a:r>
              <a:rPr lang="es-UY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" name="Imagen 12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2F058C23-D781-4D1B-8990-248FCAF6D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4" name="Imagen 1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8B8F8A17-4F6B-4F26-809E-C8E156BC0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>
            <a:extLst>
              <a:ext uri="{FF2B5EF4-FFF2-40B4-BE49-F238E27FC236}">
                <a16:creationId xmlns:a16="http://schemas.microsoft.com/office/drawing/2014/main" id="{B692670D-C35B-4273-BED1-BB7DCF88A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0528" y="-17352"/>
            <a:ext cx="9144000" cy="180020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5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5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52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Planilla</a:t>
            </a:r>
            <a:r>
              <a:rPr lang="en-US" sz="52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tipo</a:t>
            </a:r>
            <a:endParaRPr lang="en-AU" sz="5200" b="1" dirty="0">
              <a:solidFill>
                <a:srgbClr val="FF99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12" name="Imagen 11" descr="Planilla 1_301023">
            <a:extLst>
              <a:ext uri="{FF2B5EF4-FFF2-40B4-BE49-F238E27FC236}">
                <a16:creationId xmlns:a16="http://schemas.microsoft.com/office/drawing/2014/main" id="{4E51B36B-8A33-4A2D-B539-7ED30319AA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70087"/>
            <a:ext cx="9144000" cy="3331121"/>
          </a:xfrm>
          <a:prstGeom prst="rect">
            <a:avLst/>
          </a:prstGeom>
        </p:spPr>
      </p:pic>
      <p:pic>
        <p:nvPicPr>
          <p:cNvPr id="6" name="Imagen 5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8B3F4D31-A8F3-422E-BED5-558D8CC1F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5FDC272-14EC-4218-A517-EE83CB78C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02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3B9D652-8827-4AD5-A8BB-794F862ACF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3" y="1189556"/>
            <a:ext cx="8684513" cy="518264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6FD4B0-DB31-4538-BADD-85E58FA14A7A}"/>
              </a:ext>
            </a:extLst>
          </p:cNvPr>
          <p:cNvSpPr txBox="1"/>
          <p:nvPr/>
        </p:nvSpPr>
        <p:spPr>
          <a:xfrm>
            <a:off x="3059832" y="6280950"/>
            <a:ext cx="3528392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Banda de </a:t>
            </a:r>
            <a:r>
              <a:rPr lang="en-US" altLang="zh-CN" sz="16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tolerancia</a:t>
            </a:r>
            <a:r>
              <a:rPr lang="en-US" alt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± 5% </a:t>
            </a:r>
            <a:r>
              <a:rPr lang="en-US" alt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VR</a:t>
            </a:r>
            <a:r>
              <a:rPr lang="zh-CN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AU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B15C86A-9290-45F4-8C23-9ADA1335F093}"/>
              </a:ext>
            </a:extLst>
          </p:cNvPr>
          <p:cNvCxnSpPr>
            <a:cxnSpLocks/>
          </p:cNvCxnSpPr>
          <p:nvPr/>
        </p:nvCxnSpPr>
        <p:spPr>
          <a:xfrm>
            <a:off x="6335092" y="2034272"/>
            <a:ext cx="0" cy="377099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04E15E1-2668-4EA7-8F9A-BCF25DFFD93B}"/>
              </a:ext>
            </a:extLst>
          </p:cNvPr>
          <p:cNvCxnSpPr>
            <a:cxnSpLocks/>
          </p:cNvCxnSpPr>
          <p:nvPr/>
        </p:nvCxnSpPr>
        <p:spPr>
          <a:xfrm>
            <a:off x="6876256" y="2276872"/>
            <a:ext cx="0" cy="352839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1D3E00-754F-4B45-8602-141BB604CE6F}"/>
              </a:ext>
            </a:extLst>
          </p:cNvPr>
          <p:cNvSpPr txBox="1"/>
          <p:nvPr/>
        </p:nvSpPr>
        <p:spPr>
          <a:xfrm>
            <a:off x="1080119" y="-47565"/>
            <a:ext cx="7216602" cy="110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EVOLUCION DE LA MEDIANA DEL CAUDAL 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FUNCIÓN DE </a:t>
            </a:r>
            <a:r>
              <a:rPr lang="en-AU" altLang="zh-CN" sz="2800" b="1" dirty="0">
                <a:solidFill>
                  <a:srgbClr val="FFFF00"/>
                </a:solidFill>
                <a:effectLst/>
                <a:latin typeface="GreekC" panose="00000400000000000000" pitchFamily="2" charset="0"/>
                <a:ea typeface="Arial" panose="020B0604020202020204" pitchFamily="34" charset="0"/>
                <a:cs typeface="GreekC" panose="00000400000000000000" pitchFamily="2" charset="0"/>
              </a:rPr>
              <a:t>e</a:t>
            </a:r>
            <a:r>
              <a:rPr lang="en-US" alt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A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" name="Imagen 12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812F91E5-2133-42D5-ABDD-F438478DF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4" name="Imagen 1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5D2E16DE-B3A7-496F-9154-CA6828A14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A66CEE3-E61B-4368-AB0D-E63B4A2529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2935"/>
            <a:ext cx="8352928" cy="482016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AD6D02F-FF7B-4D88-BFAA-7AAAB754C3A8}"/>
              </a:ext>
            </a:extLst>
          </p:cNvPr>
          <p:cNvSpPr txBox="1"/>
          <p:nvPr/>
        </p:nvSpPr>
        <p:spPr>
          <a:xfrm>
            <a:off x="2627784" y="6044028"/>
            <a:ext cx="6238757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Banda de </a:t>
            </a:r>
            <a:r>
              <a:rPr lang="en-US" altLang="zh-CN" sz="16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altLang="zh-CN" sz="16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olerancia</a:t>
            </a:r>
            <a:r>
              <a:rPr lang="en-US" alt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±</a:t>
            </a:r>
            <a:r>
              <a:rPr lang="en-US" altLang="zh-CN" sz="1600" b="1" dirty="0">
                <a:solidFill>
                  <a:srgbClr val="FFFF00"/>
                </a:solidFill>
                <a:latin typeface="Arial" panose="020B0604020202020204" pitchFamily="34" charset="0"/>
              </a:rPr>
              <a:t>0.3 m/s de VR.</a:t>
            </a:r>
            <a:endParaRPr lang="en-AU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7D2984F-87B9-4674-B763-28C0B9E8D742}"/>
              </a:ext>
            </a:extLst>
          </p:cNvPr>
          <p:cNvCxnSpPr/>
          <p:nvPr/>
        </p:nvCxnSpPr>
        <p:spPr>
          <a:xfrm>
            <a:off x="4427984" y="4077072"/>
            <a:ext cx="0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319A188-C8EC-47F5-B973-43AF71D0F81B}"/>
              </a:ext>
            </a:extLst>
          </p:cNvPr>
          <p:cNvCxnSpPr>
            <a:cxnSpLocks/>
          </p:cNvCxnSpPr>
          <p:nvPr/>
        </p:nvCxnSpPr>
        <p:spPr>
          <a:xfrm>
            <a:off x="6732240" y="3532006"/>
            <a:ext cx="0" cy="1913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88EF38-4204-4ADE-92B8-CD4B786E25A7}"/>
              </a:ext>
            </a:extLst>
          </p:cNvPr>
          <p:cNvSpPr txBox="1"/>
          <p:nvPr/>
        </p:nvSpPr>
        <p:spPr>
          <a:xfrm>
            <a:off x="2051720" y="97994"/>
            <a:ext cx="7002967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EVOLUCION DE LA MEDIANA DE LA VELOCIDAD 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FUNCIÓN DE </a:t>
            </a:r>
            <a:r>
              <a:rPr lang="en-AU" altLang="zh-CN" sz="2800" b="1" dirty="0">
                <a:solidFill>
                  <a:srgbClr val="FFFF00"/>
                </a:solidFill>
                <a:effectLst/>
                <a:latin typeface="GreekC" panose="00000400000000000000" pitchFamily="2" charset="0"/>
                <a:ea typeface="Arial" panose="020B0604020202020204" pitchFamily="34" charset="0"/>
                <a:cs typeface="GreekC" panose="00000400000000000000" pitchFamily="2" charset="0"/>
              </a:rPr>
              <a:t>e</a:t>
            </a:r>
            <a:r>
              <a:rPr lang="en-US" alt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A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6" name="Imagen 15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55D6BF89-0424-4CAC-9E50-CA8DBB56D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7" name="Imagen 1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BEC9CC2-5D49-47B7-8997-3853FA751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9943EA6A-34E1-4FFE-9F4C-AE91C12FA7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36109"/>
            <a:ext cx="8496944" cy="498413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84F0045-2926-49BB-85DA-20311912B38A}"/>
              </a:ext>
            </a:extLst>
          </p:cNvPr>
          <p:cNvSpPr txBox="1"/>
          <p:nvPr/>
        </p:nvSpPr>
        <p:spPr>
          <a:xfrm>
            <a:off x="3131840" y="6197813"/>
            <a:ext cx="6336704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Banda de </a:t>
            </a:r>
            <a:r>
              <a:rPr lang="en-US" altLang="zh-CN" sz="16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tolerancia</a:t>
            </a:r>
            <a:r>
              <a:rPr lang="en-US" alt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zh-CN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±</a:t>
            </a:r>
            <a:r>
              <a:rPr lang="en-US" altLang="zh-CN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20 cm de VR.</a:t>
            </a:r>
            <a:endParaRPr lang="en-AU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CC37D98-7320-460C-9679-05B55A493106}"/>
              </a:ext>
            </a:extLst>
          </p:cNvPr>
          <p:cNvCxnSpPr>
            <a:cxnSpLocks/>
          </p:cNvCxnSpPr>
          <p:nvPr/>
        </p:nvCxnSpPr>
        <p:spPr>
          <a:xfrm flipV="1">
            <a:off x="3923928" y="4293096"/>
            <a:ext cx="0" cy="1368152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BC42EB9-009F-4B58-8434-9D08D5330F92}"/>
              </a:ext>
            </a:extLst>
          </p:cNvPr>
          <p:cNvCxnSpPr>
            <a:cxnSpLocks/>
          </p:cNvCxnSpPr>
          <p:nvPr/>
        </p:nvCxnSpPr>
        <p:spPr>
          <a:xfrm flipV="1">
            <a:off x="5940152" y="4293096"/>
            <a:ext cx="0" cy="1296144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E3A9516-E073-4923-95EF-2756D172A655}"/>
              </a:ext>
            </a:extLst>
          </p:cNvPr>
          <p:cNvCxnSpPr>
            <a:cxnSpLocks/>
          </p:cNvCxnSpPr>
          <p:nvPr/>
        </p:nvCxnSpPr>
        <p:spPr>
          <a:xfrm flipV="1">
            <a:off x="7020272" y="4221088"/>
            <a:ext cx="0" cy="144016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5109E82-DDFD-4C52-AB83-3FE75C179C8E}"/>
              </a:ext>
            </a:extLst>
          </p:cNvPr>
          <p:cNvSpPr txBox="1"/>
          <p:nvPr/>
        </p:nvSpPr>
        <p:spPr>
          <a:xfrm>
            <a:off x="2323333" y="143887"/>
            <a:ext cx="7233638" cy="88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EVOLUCION DE </a:t>
            </a:r>
            <a:r>
              <a:rPr lang="en-US" altLang="zh-CN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altLang="zh-CN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MEDIANA DEL </a:t>
            </a: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TIRANTE EN FUNCIÓN DE </a:t>
            </a:r>
            <a:r>
              <a:rPr lang="en-AU" altLang="zh-CN" b="1" dirty="0">
                <a:solidFill>
                  <a:srgbClr val="FFFF00"/>
                </a:solidFill>
                <a:effectLst/>
                <a:latin typeface="GreekC" panose="00000400000000000000" pitchFamily="2" charset="0"/>
                <a:ea typeface="Arial" panose="020B0604020202020204" pitchFamily="34" charset="0"/>
                <a:cs typeface="GreekC" panose="00000400000000000000" pitchFamily="2" charset="0"/>
              </a:rPr>
              <a:t>e</a:t>
            </a:r>
            <a:r>
              <a:rPr lang="en-US" altLang="zh-CN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A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" name="Imagen 14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15E53D73-790E-4F05-9C85-F5AE4EC71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6" name="Imagen 1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F08BA20-97A6-4CCC-946F-E839B27C9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>
            <a:extLst>
              <a:ext uri="{FF2B5EF4-FFF2-40B4-BE49-F238E27FC236}">
                <a16:creationId xmlns:a16="http://schemas.microsoft.com/office/drawing/2014/main" id="{78AE668E-1972-4DBD-89D0-A06DC0D4A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1613" y="-882667"/>
            <a:ext cx="9144000" cy="180020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5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5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AU" sz="52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Análisis</a:t>
            </a:r>
            <a:r>
              <a:rPr lang="en-AU" sz="52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AU" sz="52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resultados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F896CA-A047-4C3D-B31D-09B799CB9F60}"/>
              </a:ext>
            </a:extLst>
          </p:cNvPr>
          <p:cNvSpPr txBox="1"/>
          <p:nvPr/>
        </p:nvSpPr>
        <p:spPr>
          <a:xfrm>
            <a:off x="303579" y="1471002"/>
            <a:ext cx="853244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 se </a:t>
            </a:r>
            <a:r>
              <a:rPr lang="en-US" altLang="zh-C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cumplen</a:t>
            </a:r>
            <a:r>
              <a:rPr lang="en-US" altLang="zh-CN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restricciones</a:t>
            </a:r>
            <a:r>
              <a:rPr lang="en-US" altLang="zh-CN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para </a:t>
            </a:r>
            <a:r>
              <a:rPr lang="en-US" altLang="zh-C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altLang="zh-CN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tirante</a:t>
            </a:r>
            <a:r>
              <a:rPr lang="en-US" altLang="zh-CN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altLang="zh-CN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 </a:t>
            </a:r>
            <a:r>
              <a:rPr lang="en-US" altLang="zh-CN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asume</a:t>
            </a:r>
            <a:r>
              <a:rPr lang="en-US" altLang="zh-CN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altLang="zh-CN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general que </a:t>
            </a:r>
            <a:r>
              <a:rPr lang="zh-CN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caudal y velocidad serán también aceptables</a:t>
            </a:r>
            <a:r>
              <a:rPr lang="en-US" altLang="zh-CN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etapa</a:t>
            </a:r>
            <a:r>
              <a:rPr lang="en-US" altLang="zh-CN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altLang="zh-CN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diseño</a:t>
            </a:r>
            <a:r>
              <a:rPr lang="en-US" altLang="zh-CN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zh-CN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Por lo tanto: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FC5428DF-5938-49E3-8E90-C15B188657C9}"/>
              </a:ext>
            </a:extLst>
          </p:cNvPr>
          <p:cNvSpPr/>
          <p:nvPr/>
        </p:nvSpPr>
        <p:spPr>
          <a:xfrm>
            <a:off x="3275856" y="2529726"/>
            <a:ext cx="2808312" cy="720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0E487BFC-C3BA-4494-BD14-4C7FC171D406}"/>
              </a:ext>
            </a:extLst>
          </p:cNvPr>
          <p:cNvSpPr/>
          <p:nvPr/>
        </p:nvSpPr>
        <p:spPr>
          <a:xfrm>
            <a:off x="4171206" y="3337001"/>
            <a:ext cx="1044116" cy="14460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86C36F-DDAB-4A1F-94CB-A3928419A5CB}"/>
              </a:ext>
            </a:extLst>
          </p:cNvPr>
          <p:cNvSpPr txBox="1"/>
          <p:nvPr/>
        </p:nvSpPr>
        <p:spPr>
          <a:xfrm>
            <a:off x="-439" y="2606040"/>
            <a:ext cx="3060271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ea typeface="Arial" panose="020B0604020202020204" pitchFamily="34" charset="0"/>
              </a:rPr>
              <a:t>De las </a:t>
            </a:r>
            <a:r>
              <a:rPr lang="en-US" altLang="zh-CN" b="1" dirty="0" err="1">
                <a:latin typeface="Arial" panose="020B0604020202020204" pitchFamily="34" charset="0"/>
                <a:ea typeface="Arial" panose="020B0604020202020204" pitchFamily="34" charset="0"/>
              </a:rPr>
              <a:t>clásicas</a:t>
            </a:r>
            <a:r>
              <a:rPr lang="en-US" altLang="zh-CN" b="1" dirty="0">
                <a:latin typeface="Arial" panose="020B0604020202020204" pitchFamily="34" charset="0"/>
                <a:ea typeface="Arial" panose="020B0604020202020204" pitchFamily="34" charset="0"/>
              </a:rPr>
              <a:t> s</a:t>
            </a:r>
            <a:r>
              <a:rPr lang="en-US" altLang="zh-CN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olicitudes de campo con exactitudes </a:t>
            </a:r>
            <a:r>
              <a:rPr lang="en-US" altLang="zh-C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verticales</a:t>
            </a:r>
            <a:r>
              <a:rPr lang="en-US" altLang="zh-CN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Arial" panose="020B0604020202020204" pitchFamily="34" charset="0"/>
              </a:rPr>
              <a:t>menores</a:t>
            </a:r>
            <a:r>
              <a:rPr lang="en-US" altLang="zh-CN" b="1" dirty="0">
                <a:latin typeface="Arial" panose="020B0604020202020204" pitchFamily="34" charset="0"/>
                <a:ea typeface="Arial" panose="020B0604020202020204" pitchFamily="34" charset="0"/>
              </a:rPr>
              <a:t> a 5, 10 cm…</a:t>
            </a:r>
            <a:endParaRPr lang="en-US" altLang="zh-CN" sz="18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69010E1-66FC-44CD-A86D-1D8D1CF95124}"/>
              </a:ext>
            </a:extLst>
          </p:cNvPr>
          <p:cNvSpPr txBox="1"/>
          <p:nvPr/>
        </p:nvSpPr>
        <p:spPr>
          <a:xfrm>
            <a:off x="6025481" y="2529726"/>
            <a:ext cx="3060271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ea typeface="Arial" panose="020B0604020202020204" pitchFamily="34" charset="0"/>
              </a:rPr>
              <a:t>Es </a:t>
            </a:r>
            <a:r>
              <a:rPr lang="en-US" altLang="zh-CN" b="1" dirty="0" err="1">
                <a:latin typeface="Arial" panose="020B0604020202020204" pitchFamily="34" charset="0"/>
                <a:ea typeface="Arial" panose="020B0604020202020204" pitchFamily="34" charset="0"/>
              </a:rPr>
              <a:t>posible</a:t>
            </a:r>
            <a:r>
              <a:rPr lang="en-US" altLang="zh-CN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Arial" panose="020B0604020202020204" pitchFamily="34" charset="0"/>
              </a:rPr>
              <a:t>trabajar</a:t>
            </a:r>
            <a:r>
              <a:rPr lang="en-US" altLang="zh-CN" b="1" dirty="0">
                <a:latin typeface="Arial" panose="020B0604020202020204" pitchFamily="34" charset="0"/>
                <a:ea typeface="Arial" panose="020B0604020202020204" pitchFamily="34" charset="0"/>
              </a:rPr>
              <a:t> con medio metro de error vertical con </a:t>
            </a:r>
            <a:r>
              <a:rPr lang="en-US" altLang="zh-CN" b="1" dirty="0" err="1">
                <a:latin typeface="Arial" panose="020B0604020202020204" pitchFamily="34" charset="0"/>
                <a:ea typeface="Arial" panose="020B0604020202020204" pitchFamily="34" charset="0"/>
              </a:rPr>
              <a:t>baja</a:t>
            </a:r>
            <a:r>
              <a:rPr lang="en-US" altLang="zh-CN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Arial" panose="020B0604020202020204" pitchFamily="34" charset="0"/>
              </a:rPr>
              <a:t>probabilidad</a:t>
            </a:r>
            <a:r>
              <a:rPr lang="en-US" altLang="zh-CN" b="1" dirty="0"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altLang="zh-CN" b="1" dirty="0" err="1">
                <a:latin typeface="Arial" panose="020B0604020202020204" pitchFamily="34" charset="0"/>
                <a:ea typeface="Arial" panose="020B0604020202020204" pitchFamily="34" charset="0"/>
              </a:rPr>
              <a:t>superar</a:t>
            </a:r>
            <a:r>
              <a:rPr lang="en-US" altLang="zh-CN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Arial" panose="020B0604020202020204" pitchFamily="34" charset="0"/>
              </a:rPr>
              <a:t>tolerancias</a:t>
            </a:r>
            <a:r>
              <a:rPr lang="en-US" altLang="zh-CN" b="1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en-US" altLang="zh-CN" sz="18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1E99FD-9082-4B57-8408-969FB72226CB}"/>
              </a:ext>
            </a:extLst>
          </p:cNvPr>
          <p:cNvSpPr txBox="1"/>
          <p:nvPr/>
        </p:nvSpPr>
        <p:spPr>
          <a:xfrm>
            <a:off x="4728491" y="4582415"/>
            <a:ext cx="687769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80 cm               25% </a:t>
            </a:r>
            <a:r>
              <a:rPr lang="en-US" altLang="zh-CN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fuera</a:t>
            </a:r>
            <a:r>
              <a:rPr lang="en-US" altLang="zh-CN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altLang="zh-CN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tolerancia</a:t>
            </a:r>
            <a:endParaRPr lang="en-US" altLang="zh-CN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 m                   50% </a:t>
            </a:r>
            <a:r>
              <a:rPr lang="en-US" altLang="zh-CN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fuera</a:t>
            </a:r>
            <a:r>
              <a:rPr lang="en-US" altLang="zh-CN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altLang="zh-CN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tolerancia</a:t>
            </a:r>
            <a:endParaRPr lang="en-US" altLang="zh-CN" sz="18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0E5AE6C-70D6-468E-BB29-94AAE76F25B5}"/>
              </a:ext>
            </a:extLst>
          </p:cNvPr>
          <p:cNvCxnSpPr/>
          <p:nvPr/>
        </p:nvCxnSpPr>
        <p:spPr>
          <a:xfrm>
            <a:off x="5604674" y="4869160"/>
            <a:ext cx="648072" cy="0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2E81775-9CC7-4EA0-A7D2-5F5449E3F849}"/>
              </a:ext>
            </a:extLst>
          </p:cNvPr>
          <p:cNvCxnSpPr/>
          <p:nvPr/>
        </p:nvCxnSpPr>
        <p:spPr>
          <a:xfrm>
            <a:off x="5604674" y="5301208"/>
            <a:ext cx="648072" cy="0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739FC29E-C3EB-4C18-80F6-9E2CAE4B8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8" name="Imagen 1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2F5C528-BF3C-466C-BFE6-9B2D0ACC7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animBg="1"/>
      <p:bldP spid="9" grpId="0" animBg="1"/>
      <p:bldP spid="10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E3E3391-D2D0-4C93-B6CF-3157DA441023}"/>
              </a:ext>
            </a:extLst>
          </p:cNvPr>
          <p:cNvSpPr txBox="1"/>
          <p:nvPr/>
        </p:nvSpPr>
        <p:spPr>
          <a:xfrm>
            <a:off x="144324" y="4064158"/>
            <a:ext cx="8855352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caso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trabajar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con receptors GNSS o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estación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total,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donde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claramente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exactitud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cada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medida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cumple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sobradamente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con los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requerimientos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del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caso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las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conclusiones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habilitan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reducir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densificación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medidas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0EBE37-7417-425A-AAED-8E93345034AB}"/>
              </a:ext>
            </a:extLst>
          </p:cNvPr>
          <p:cNvSpPr txBox="1"/>
          <p:nvPr/>
        </p:nvSpPr>
        <p:spPr>
          <a:xfrm>
            <a:off x="144324" y="1616178"/>
            <a:ext cx="8855352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amplía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abanico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posibilidades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elección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metodologías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campo y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gabinete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(o solo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gabinete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), con un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riesgo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moderado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que los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parámetros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hidráulicos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queden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fuera</a:t>
            </a:r>
            <a:r>
              <a:rPr lang="en-US" altLang="zh-CN" sz="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altLang="zh-CN" sz="2400" b="1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tolerancia</a:t>
            </a:r>
            <a:r>
              <a:rPr lang="en-US" altLang="zh-CN" sz="2400" b="1" dirty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accent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Imagen 9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640880CD-E885-4413-BED9-9A314F238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C0507B8-7A36-4A20-8482-AEF0E3ED4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Subtítulo">
            <a:extLst>
              <a:ext uri="{FF2B5EF4-FFF2-40B4-BE49-F238E27FC236}">
                <a16:creationId xmlns:a16="http://schemas.microsoft.com/office/drawing/2014/main" id="{CE54452E-348E-4D20-9AFB-8D2B52ABAB0C}"/>
              </a:ext>
            </a:extLst>
          </p:cNvPr>
          <p:cNvSpPr txBox="1">
            <a:spLocks/>
          </p:cNvSpPr>
          <p:nvPr/>
        </p:nvSpPr>
        <p:spPr>
          <a:xfrm>
            <a:off x="503040" y="25287"/>
            <a:ext cx="8640960" cy="146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2" name="2 Subtítulo">
            <a:extLst>
              <a:ext uri="{FF2B5EF4-FFF2-40B4-BE49-F238E27FC236}">
                <a16:creationId xmlns:a16="http://schemas.microsoft.com/office/drawing/2014/main" id="{3C37C4C0-3E9F-4C49-9152-2E6DCFD65292}"/>
              </a:ext>
            </a:extLst>
          </p:cNvPr>
          <p:cNvSpPr txBox="1">
            <a:spLocks/>
          </p:cNvSpPr>
          <p:nvPr/>
        </p:nvSpPr>
        <p:spPr>
          <a:xfrm>
            <a:off x="1331640" y="2204864"/>
            <a:ext cx="6246441" cy="20100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EXPERIMENTO 2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4"/>
                </a:solidFill>
                <a:latin typeface="Arial" panose="020B0604020202020204" pitchFamily="34" charset="0"/>
              </a:rPr>
              <a:t>ARROYO DEL PARAO</a:t>
            </a:r>
            <a:endParaRPr lang="en-AU" sz="12300" b="1" dirty="0">
              <a:solidFill>
                <a:schemeClr val="accent4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6" name="Imagen 5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65BD6C2D-A181-46DE-BB31-9ABA5AB6E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CF6009EF-D10B-4586-90D1-D2128418B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27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abla&#10;&#10;Descripción generada automáticamente">
            <a:extLst>
              <a:ext uri="{FF2B5EF4-FFF2-40B4-BE49-F238E27FC236}">
                <a16:creationId xmlns:a16="http://schemas.microsoft.com/office/drawing/2014/main" id="{29E1FDC2-E007-4B2D-A5F6-107DA1897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" y="2060848"/>
            <a:ext cx="8929717" cy="3888432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6B967BB-F06B-4744-92F8-017DD31F93F0}"/>
              </a:ext>
            </a:extLst>
          </p:cNvPr>
          <p:cNvSpPr txBox="1"/>
          <p:nvPr/>
        </p:nvSpPr>
        <p:spPr>
          <a:xfrm>
            <a:off x="304954" y="170030"/>
            <a:ext cx="8534092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Resultados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los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parámetros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hidráulicos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progresiva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la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obra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según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cantidad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pefiles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considerados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modelado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CF4F6B-EF24-46B1-9BFE-96306CC19484}"/>
              </a:ext>
            </a:extLst>
          </p:cNvPr>
          <p:cNvSpPr/>
          <p:nvPr/>
        </p:nvSpPr>
        <p:spPr>
          <a:xfrm>
            <a:off x="304954" y="2492896"/>
            <a:ext cx="1602750" cy="3600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D61F2E-E417-4C20-A189-E44218F6BF41}"/>
              </a:ext>
            </a:extLst>
          </p:cNvPr>
          <p:cNvSpPr/>
          <p:nvPr/>
        </p:nvSpPr>
        <p:spPr>
          <a:xfrm>
            <a:off x="2123728" y="2492896"/>
            <a:ext cx="1602750" cy="3600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4801F9-9439-4F9C-9063-64D19E035A47}"/>
              </a:ext>
            </a:extLst>
          </p:cNvPr>
          <p:cNvSpPr txBox="1"/>
          <p:nvPr/>
        </p:nvSpPr>
        <p:spPr>
          <a:xfrm>
            <a:off x="304954" y="2399105"/>
            <a:ext cx="1666374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# PERFILES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3CAB32-99AD-45FF-9E71-99BC39302501}"/>
              </a:ext>
            </a:extLst>
          </p:cNvPr>
          <p:cNvSpPr txBox="1"/>
          <p:nvPr/>
        </p:nvSpPr>
        <p:spPr>
          <a:xfrm>
            <a:off x="2123728" y="2396401"/>
            <a:ext cx="1666374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   </a:t>
            </a:r>
            <a:r>
              <a:rPr lang="en-US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Obra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14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CFBE03BB-B037-4FBD-AE2E-3D9007808C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9" y="1141633"/>
            <a:ext cx="8028892" cy="5328592"/>
          </a:xfrm>
          <a:prstGeom prst="rect">
            <a:avLst/>
          </a:prstGeom>
        </p:spPr>
      </p:pic>
      <p:pic>
        <p:nvPicPr>
          <p:cNvPr id="6" name="Imagen 5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3A929BF2-2560-4112-931E-BF80792C5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AAE78FC-8598-42AF-84B1-96FE32FD9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44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E27F777C-F105-4F73-9E94-F02ECEB53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6" y="1435560"/>
            <a:ext cx="7776864" cy="5328592"/>
          </a:xfrm>
          <a:prstGeom prst="rect">
            <a:avLst/>
          </a:prstGeom>
        </p:spPr>
      </p:pic>
      <p:pic>
        <p:nvPicPr>
          <p:cNvPr id="6" name="Imagen 5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EB5A390C-60B7-4922-AA00-C5BBED89C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8DCB9A1C-A7DA-46D2-B3E7-8C936B0C5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9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>
            <a:extLst>
              <a:ext uri="{FF2B5EF4-FFF2-40B4-BE49-F238E27FC236}">
                <a16:creationId xmlns:a16="http://schemas.microsoft.com/office/drawing/2014/main" id="{331AA96B-C461-4A11-B81F-83712A31E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828" y="792810"/>
            <a:ext cx="7701159" cy="2249366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00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PLANTEO DEL PROBLEMA</a:t>
            </a:r>
            <a:endParaRPr lang="en-AU" sz="10000" b="1" dirty="0">
              <a:solidFill>
                <a:schemeClr val="accent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dirty="0"/>
              <a:t>º</a:t>
            </a:r>
          </a:p>
        </p:txBody>
      </p:sp>
      <p:sp>
        <p:nvSpPr>
          <p:cNvPr id="8" name="2 Subtítulo">
            <a:extLst>
              <a:ext uri="{FF2B5EF4-FFF2-40B4-BE49-F238E27FC236}">
                <a16:creationId xmlns:a16="http://schemas.microsoft.com/office/drawing/2014/main" id="{2516F95A-8CC2-4540-9EBC-09D95304A8A2}"/>
              </a:ext>
            </a:extLst>
          </p:cNvPr>
          <p:cNvSpPr txBox="1">
            <a:spLocks/>
          </p:cNvSpPr>
          <p:nvPr/>
        </p:nvSpPr>
        <p:spPr>
          <a:xfrm>
            <a:off x="-46652" y="3142769"/>
            <a:ext cx="2253541" cy="176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2400" b="1" dirty="0">
                <a:solidFill>
                  <a:srgbClr val="FF3300"/>
                </a:solidFill>
              </a:rPr>
              <a:t>CAUDAL</a:t>
            </a:r>
          </a:p>
        </p:txBody>
      </p:sp>
      <p:sp>
        <p:nvSpPr>
          <p:cNvPr id="15" name="2 Subtítulo">
            <a:extLst>
              <a:ext uri="{FF2B5EF4-FFF2-40B4-BE49-F238E27FC236}">
                <a16:creationId xmlns:a16="http://schemas.microsoft.com/office/drawing/2014/main" id="{CE54452E-348E-4D20-9AFB-8D2B52ABAB0C}"/>
              </a:ext>
            </a:extLst>
          </p:cNvPr>
          <p:cNvSpPr txBox="1">
            <a:spLocks/>
          </p:cNvSpPr>
          <p:nvPr/>
        </p:nvSpPr>
        <p:spPr>
          <a:xfrm>
            <a:off x="284528" y="1230992"/>
            <a:ext cx="8640960" cy="146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12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Dimensionado</a:t>
            </a:r>
            <a:r>
              <a:rPr lang="en-US" sz="112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una </a:t>
            </a:r>
            <a:r>
              <a:rPr lang="en-US" sz="112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obra</a:t>
            </a:r>
            <a:r>
              <a:rPr lang="en-US" sz="112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hidráulica</a:t>
            </a:r>
            <a:endParaRPr lang="en-US" sz="11200" b="1" dirty="0">
              <a:solidFill>
                <a:srgbClr val="FF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12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12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drenaje</a:t>
            </a:r>
            <a:r>
              <a:rPr lang="en-US" sz="112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fluvial</a:t>
            </a:r>
            <a:endParaRPr lang="en-AU" sz="11200" b="1" dirty="0">
              <a:solidFill>
                <a:srgbClr val="FF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16" name="2 Subtítulo">
            <a:extLst>
              <a:ext uri="{FF2B5EF4-FFF2-40B4-BE49-F238E27FC236}">
                <a16:creationId xmlns:a16="http://schemas.microsoft.com/office/drawing/2014/main" id="{942FB084-D06B-495F-88CE-6676931CD7F8}"/>
              </a:ext>
            </a:extLst>
          </p:cNvPr>
          <p:cNvSpPr txBox="1">
            <a:spLocks/>
          </p:cNvSpPr>
          <p:nvPr/>
        </p:nvSpPr>
        <p:spPr>
          <a:xfrm>
            <a:off x="185285" y="4066854"/>
            <a:ext cx="2253541" cy="176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2400" b="1" dirty="0">
                <a:solidFill>
                  <a:srgbClr val="FF3300"/>
                </a:solidFill>
              </a:rPr>
              <a:t>TIRANTE (y)</a:t>
            </a:r>
          </a:p>
        </p:txBody>
      </p:sp>
      <p:sp>
        <p:nvSpPr>
          <p:cNvPr id="18" name="2 Subtítulo">
            <a:extLst>
              <a:ext uri="{FF2B5EF4-FFF2-40B4-BE49-F238E27FC236}">
                <a16:creationId xmlns:a16="http://schemas.microsoft.com/office/drawing/2014/main" id="{8C85711A-C77B-4A57-9D41-0BC08B2E2DA6}"/>
              </a:ext>
            </a:extLst>
          </p:cNvPr>
          <p:cNvSpPr txBox="1">
            <a:spLocks/>
          </p:cNvSpPr>
          <p:nvPr/>
        </p:nvSpPr>
        <p:spPr>
          <a:xfrm>
            <a:off x="160387" y="4950528"/>
            <a:ext cx="2253541" cy="176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2400" b="1" dirty="0">
                <a:solidFill>
                  <a:srgbClr val="FF3300"/>
                </a:solidFill>
              </a:rPr>
              <a:t>VELOCIDAD</a:t>
            </a:r>
          </a:p>
        </p:txBody>
      </p:sp>
      <p:sp>
        <p:nvSpPr>
          <p:cNvPr id="9" name="2 Subtítulo">
            <a:extLst>
              <a:ext uri="{FF2B5EF4-FFF2-40B4-BE49-F238E27FC236}">
                <a16:creationId xmlns:a16="http://schemas.microsoft.com/office/drawing/2014/main" id="{BCB4A995-399D-47F8-A0A7-DEA13EA4AC9E}"/>
              </a:ext>
            </a:extLst>
          </p:cNvPr>
          <p:cNvSpPr txBox="1">
            <a:spLocks/>
          </p:cNvSpPr>
          <p:nvPr/>
        </p:nvSpPr>
        <p:spPr>
          <a:xfrm>
            <a:off x="252696" y="2062978"/>
            <a:ext cx="8202892" cy="2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AU" sz="1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5100" b="1" dirty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MODELADO  HIDRAULICO</a:t>
            </a:r>
            <a:endParaRPr lang="en-AU" sz="5100" b="1" dirty="0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4" name="Imagen 3" descr="Imagen de la pantalla de un celular&#10;&#10;Descripción generada automáticamente con confianza baja">
            <a:extLst>
              <a:ext uri="{FF2B5EF4-FFF2-40B4-BE49-F238E27FC236}">
                <a16:creationId xmlns:a16="http://schemas.microsoft.com/office/drawing/2014/main" id="{42C2864C-DDEF-4513-A899-07E136F72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65" y="4737923"/>
            <a:ext cx="3324281" cy="1415603"/>
          </a:xfrm>
          <a:prstGeom prst="rect">
            <a:avLst/>
          </a:prstGeom>
        </p:spPr>
      </p:pic>
      <p:pic>
        <p:nvPicPr>
          <p:cNvPr id="11" name="Imagen 10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83C1B7C7-9655-46B3-93A5-44B87E7C7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2" name="Imagen 11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A6014FCC-078F-4FB0-B46D-8570338EE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0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0C4834C3-D967-4B54-858D-83EE0FC339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1497"/>
            <a:ext cx="7596844" cy="5112568"/>
          </a:xfrm>
          <a:prstGeom prst="rect">
            <a:avLst/>
          </a:prstGeom>
        </p:spPr>
      </p:pic>
      <p:pic>
        <p:nvPicPr>
          <p:cNvPr id="6" name="Imagen 5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B92A1DD3-308F-466E-BF9B-C1768DDA9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2D40D237-9527-4D6D-AE02-532456CC4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1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ED72CCA-D1FD-4A18-846A-789EE5F91D81}"/>
              </a:ext>
            </a:extLst>
          </p:cNvPr>
          <p:cNvSpPr txBox="1">
            <a:spLocks/>
          </p:cNvSpPr>
          <p:nvPr/>
        </p:nvSpPr>
        <p:spPr>
          <a:xfrm>
            <a:off x="358551" y="1592375"/>
            <a:ext cx="8426897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 err="1"/>
              <a:t>Según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caudal se </a:t>
            </a:r>
            <a:r>
              <a:rPr lang="en-US" sz="2400" dirty="0" err="1"/>
              <a:t>podría</a:t>
            </a:r>
            <a:r>
              <a:rPr lang="en-US" sz="2400" dirty="0"/>
              <a:t> </a:t>
            </a:r>
            <a:r>
              <a:rPr lang="en-US" sz="2400" dirty="0" err="1"/>
              <a:t>trabajar</a:t>
            </a:r>
            <a:r>
              <a:rPr lang="en-US" sz="2400" dirty="0"/>
              <a:t> con 13 </a:t>
            </a:r>
            <a:r>
              <a:rPr lang="en-US" sz="2400" dirty="0" err="1"/>
              <a:t>perfiles</a:t>
            </a:r>
            <a:r>
              <a:rPr lang="en-US" sz="2400" dirty="0"/>
              <a:t> (27%) y </a:t>
            </a:r>
            <a:r>
              <a:rPr lang="en-US" sz="2400" dirty="0" err="1"/>
              <a:t>estar</a:t>
            </a:r>
            <a:r>
              <a:rPr lang="en-US" sz="2400" dirty="0"/>
              <a:t> dentro de </a:t>
            </a:r>
            <a:r>
              <a:rPr lang="en-US" sz="2400" dirty="0" err="1"/>
              <a:t>tolerancia</a:t>
            </a:r>
            <a:r>
              <a:rPr lang="en-US" sz="2400" dirty="0"/>
              <a:t>. Sin embargo, </a:t>
            </a:r>
            <a:r>
              <a:rPr lang="en-US" sz="2400" dirty="0" err="1"/>
              <a:t>manteniendo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criterio</a:t>
            </a:r>
            <a:r>
              <a:rPr lang="en-US" sz="2400" dirty="0"/>
              <a:t> del </a:t>
            </a:r>
            <a:r>
              <a:rPr lang="en-US" sz="2400" dirty="0" err="1"/>
              <a:t>considerar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tirante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parámetro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restrictivo</a:t>
            </a:r>
            <a:r>
              <a:rPr lang="en-US" sz="2400" dirty="0"/>
              <a:t>, se </a:t>
            </a:r>
            <a:r>
              <a:rPr lang="en-US" sz="2400" dirty="0" err="1"/>
              <a:t>considera</a:t>
            </a:r>
            <a:r>
              <a:rPr lang="en-US" sz="2400" dirty="0"/>
              <a:t> que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mínimo</a:t>
            </a:r>
            <a:r>
              <a:rPr lang="en-US" sz="2400" dirty="0"/>
              <a:t> de </a:t>
            </a:r>
            <a:r>
              <a:rPr lang="en-US" sz="2400" dirty="0" err="1"/>
              <a:t>perfiles</a:t>
            </a:r>
            <a:r>
              <a:rPr lang="en-US" sz="2400" dirty="0"/>
              <a:t> </a:t>
            </a:r>
            <a:r>
              <a:rPr lang="en-US" sz="2400" dirty="0" err="1"/>
              <a:t>deberia</a:t>
            </a:r>
            <a:r>
              <a:rPr lang="en-US" sz="2400" dirty="0"/>
              <a:t> </a:t>
            </a:r>
            <a:r>
              <a:rPr lang="en-US" sz="2400" dirty="0" err="1"/>
              <a:t>estar</a:t>
            </a:r>
            <a:r>
              <a:rPr lang="en-US" sz="2400" dirty="0"/>
              <a:t> entre 21 y 22 </a:t>
            </a:r>
            <a:r>
              <a:rPr lang="en-US" sz="2400" dirty="0" err="1"/>
              <a:t>perfiles</a:t>
            </a:r>
            <a:r>
              <a:rPr lang="en-US" sz="2400" dirty="0"/>
              <a:t> (45%)</a:t>
            </a:r>
            <a:endParaRPr lang="en-AU" sz="2400" dirty="0"/>
          </a:p>
        </p:txBody>
      </p:sp>
      <p:sp>
        <p:nvSpPr>
          <p:cNvPr id="8" name="2 Subtítulo">
            <a:extLst>
              <a:ext uri="{FF2B5EF4-FFF2-40B4-BE49-F238E27FC236}">
                <a16:creationId xmlns:a16="http://schemas.microsoft.com/office/drawing/2014/main" id="{13188BA4-478B-4AA4-BA84-B13CAE0C4CCC}"/>
              </a:ext>
            </a:extLst>
          </p:cNvPr>
          <p:cNvSpPr txBox="1">
            <a:spLocks/>
          </p:cNvSpPr>
          <p:nvPr/>
        </p:nvSpPr>
        <p:spPr>
          <a:xfrm>
            <a:off x="-358552" y="-676297"/>
            <a:ext cx="91440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s-UY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5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52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Conclusiones</a:t>
            </a:r>
            <a:endParaRPr lang="es-ES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DD3E993-00CC-4A97-A02D-6C1563DD1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50" y="4113497"/>
            <a:ext cx="8426897" cy="2304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rgbClr val="FFFF00"/>
                </a:solidFill>
              </a:rPr>
              <a:t>Se </a:t>
            </a:r>
            <a:r>
              <a:rPr lang="en-US" sz="2400" dirty="0" err="1">
                <a:solidFill>
                  <a:srgbClr val="FFFF00"/>
                </a:solidFill>
              </a:rPr>
              <a:t>podria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haber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reducido</a:t>
            </a:r>
            <a:r>
              <a:rPr lang="en-US" sz="2400" dirty="0">
                <a:solidFill>
                  <a:srgbClr val="FFFF00"/>
                </a:solidFill>
              </a:rPr>
              <a:t> la </a:t>
            </a:r>
            <a:r>
              <a:rPr lang="en-US" sz="2400" dirty="0" err="1">
                <a:solidFill>
                  <a:srgbClr val="FFFF00"/>
                </a:solidFill>
              </a:rPr>
              <a:t>cantidad</a:t>
            </a:r>
            <a:r>
              <a:rPr lang="en-US" sz="2400" dirty="0">
                <a:solidFill>
                  <a:srgbClr val="FFFF00"/>
                </a:solidFill>
              </a:rPr>
              <a:t> de </a:t>
            </a:r>
            <a:r>
              <a:rPr lang="en-US" sz="2400" dirty="0" err="1">
                <a:solidFill>
                  <a:srgbClr val="FFFF00"/>
                </a:solidFill>
              </a:rPr>
              <a:t>perfiles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relevados</a:t>
            </a:r>
            <a:r>
              <a:rPr lang="en-US" sz="2400" dirty="0">
                <a:solidFill>
                  <a:srgbClr val="FFFF00"/>
                </a:solidFill>
              </a:rPr>
              <a:t> a la </a:t>
            </a:r>
            <a:r>
              <a:rPr lang="en-US" sz="2400" dirty="0" err="1">
                <a:solidFill>
                  <a:srgbClr val="FFFF00"/>
                </a:solidFill>
              </a:rPr>
              <a:t>mitad</a:t>
            </a:r>
            <a:r>
              <a:rPr lang="en-US" sz="2400" dirty="0">
                <a:solidFill>
                  <a:srgbClr val="FFFF00"/>
                </a:solidFill>
              </a:rPr>
              <a:t>, no </a:t>
            </a:r>
            <a:r>
              <a:rPr lang="en-US" sz="2400" dirty="0" err="1">
                <a:solidFill>
                  <a:srgbClr val="FFFF00"/>
                </a:solidFill>
              </a:rPr>
              <a:t>presentándose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cambios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sustanciales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en</a:t>
            </a:r>
            <a:r>
              <a:rPr lang="en-US" sz="2400" dirty="0">
                <a:solidFill>
                  <a:srgbClr val="FFFF00"/>
                </a:solidFill>
              </a:rPr>
              <a:t> los </a:t>
            </a:r>
            <a:r>
              <a:rPr lang="en-US" sz="2400" dirty="0" err="1">
                <a:solidFill>
                  <a:srgbClr val="FFFF00"/>
                </a:solidFill>
              </a:rPr>
              <a:t>valores</a:t>
            </a:r>
            <a:r>
              <a:rPr lang="en-US" sz="2400" dirty="0">
                <a:solidFill>
                  <a:srgbClr val="FFFF00"/>
                </a:solidFill>
              </a:rPr>
              <a:t> de los </a:t>
            </a:r>
            <a:r>
              <a:rPr lang="en-US" sz="2400" dirty="0" err="1">
                <a:solidFill>
                  <a:srgbClr val="FFFF00"/>
                </a:solidFill>
              </a:rPr>
              <a:t>parámetros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hidráulicos</a:t>
            </a:r>
            <a:endParaRPr lang="en-AU" sz="2400" dirty="0">
              <a:solidFill>
                <a:srgbClr val="FFFF00"/>
              </a:solidFill>
            </a:endParaRPr>
          </a:p>
        </p:txBody>
      </p:sp>
      <p:pic>
        <p:nvPicPr>
          <p:cNvPr id="7" name="Imagen 6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0632E6CA-8803-4C92-A47E-209CADB79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53A4D8C5-B157-4305-B599-40D0A048C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Subtítulo">
            <a:extLst>
              <a:ext uri="{FF2B5EF4-FFF2-40B4-BE49-F238E27FC236}">
                <a16:creationId xmlns:a16="http://schemas.microsoft.com/office/drawing/2014/main" id="{CE54452E-348E-4D20-9AFB-8D2B52ABAB0C}"/>
              </a:ext>
            </a:extLst>
          </p:cNvPr>
          <p:cNvSpPr txBox="1">
            <a:spLocks/>
          </p:cNvSpPr>
          <p:nvPr/>
        </p:nvSpPr>
        <p:spPr>
          <a:xfrm>
            <a:off x="426395" y="229882"/>
            <a:ext cx="8640960" cy="146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2" name="2 Subtítulo">
            <a:extLst>
              <a:ext uri="{FF2B5EF4-FFF2-40B4-BE49-F238E27FC236}">
                <a16:creationId xmlns:a16="http://schemas.microsoft.com/office/drawing/2014/main" id="{3C37C4C0-3E9F-4C49-9152-2E6DCFD65292}"/>
              </a:ext>
            </a:extLst>
          </p:cNvPr>
          <p:cNvSpPr txBox="1">
            <a:spLocks/>
          </p:cNvSpPr>
          <p:nvPr/>
        </p:nvSpPr>
        <p:spPr>
          <a:xfrm>
            <a:off x="1623654" y="2132856"/>
            <a:ext cx="6246441" cy="20100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CONCLUSIONES FINALES</a:t>
            </a:r>
            <a:endParaRPr lang="es-ES" dirty="0"/>
          </a:p>
        </p:txBody>
      </p:sp>
      <p:pic>
        <p:nvPicPr>
          <p:cNvPr id="6" name="Imagen 5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FE8FED0B-9831-42EF-A180-0288B4785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FAF865C-1EAA-454F-84A3-228F2FBC0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56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F13D09BB-BC97-4CC8-AA9E-EE647DAAA0E1}"/>
              </a:ext>
            </a:extLst>
          </p:cNvPr>
          <p:cNvSpPr txBox="1"/>
          <p:nvPr/>
        </p:nvSpPr>
        <p:spPr>
          <a:xfrm>
            <a:off x="461421" y="1952831"/>
            <a:ext cx="81369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Asumiendo: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tapa de diseño de la obra hidráulica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Condiciones hidrológicas: tormentas de 100 a 200 años de tiempo de retorno</a:t>
            </a:r>
            <a:endParaRPr lang="en-AU" sz="3600" dirty="0">
              <a:solidFill>
                <a:schemeClr val="accent4"/>
              </a:solidFill>
            </a:endParaRPr>
          </a:p>
        </p:txBody>
      </p:sp>
      <p:pic>
        <p:nvPicPr>
          <p:cNvPr id="6" name="Imagen 5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796CAA80-4324-496D-B998-3AF4C59F8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97C637D-5B08-40B6-B3E1-575D94598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72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DAFEB00-B866-4F2B-B222-38ED515BD844}"/>
              </a:ext>
            </a:extLst>
          </p:cNvPr>
          <p:cNvSpPr txBox="1"/>
          <p:nvPr/>
        </p:nvSpPr>
        <p:spPr>
          <a:xfrm>
            <a:off x="1619672" y="1256117"/>
            <a:ext cx="82809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la e</a:t>
            </a:r>
            <a:r>
              <a:rPr lang="es-ES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xactitud altimétrica</a:t>
            </a:r>
          </a:p>
          <a:p>
            <a:pPr algn="just"/>
            <a:endParaRPr lang="en-AU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9FBF1BE-4EB2-4438-A591-EBA43252A960}"/>
              </a:ext>
            </a:extLst>
          </p:cNvPr>
          <p:cNvSpPr txBox="1"/>
          <p:nvPr/>
        </p:nvSpPr>
        <p:spPr>
          <a:xfrm>
            <a:off x="705327" y="3483794"/>
            <a:ext cx="70497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es necesario capturar datos con menos de 10 cm de incertidumbre en cota.</a:t>
            </a:r>
            <a:endParaRPr lang="en-AU" sz="2400" dirty="0">
              <a:solidFill>
                <a:srgbClr val="FFFF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C8A7304-53C3-4BF8-ADEA-7C230D0617FA}"/>
              </a:ext>
            </a:extLst>
          </p:cNvPr>
          <p:cNvSpPr txBox="1"/>
          <p:nvPr/>
        </p:nvSpPr>
        <p:spPr>
          <a:xfrm>
            <a:off x="705327" y="4536500"/>
            <a:ext cx="76623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FF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puede trabajar con medio metro de error en altura.</a:t>
            </a:r>
          </a:p>
          <a:p>
            <a:pPr algn="ctr"/>
            <a:r>
              <a:rPr lang="es-ES" sz="2400" dirty="0">
                <a:solidFill>
                  <a:srgbClr val="FF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2400" dirty="0">
                <a:solidFill>
                  <a:srgbClr val="FF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río Santa Lucía, </a:t>
            </a:r>
            <a:r>
              <a:rPr lang="es-ES" sz="2400" dirty="0">
                <a:solidFill>
                  <a:srgbClr val="FF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posible llegar a trabajar con errores de 80 cm y hasta de 1 m. </a:t>
            </a:r>
            <a:endParaRPr lang="en-AU" sz="2400" dirty="0">
              <a:solidFill>
                <a:srgbClr val="FF9900"/>
              </a:solidFill>
            </a:endParaRPr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6944F511-31F3-4823-AB1C-528121C2478D}"/>
              </a:ext>
            </a:extLst>
          </p:cNvPr>
          <p:cNvSpPr/>
          <p:nvPr/>
        </p:nvSpPr>
        <p:spPr>
          <a:xfrm>
            <a:off x="3744415" y="2260892"/>
            <a:ext cx="792088" cy="10813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4EBD157-D39F-4CC3-A84A-663676A9D84B}"/>
              </a:ext>
            </a:extLst>
          </p:cNvPr>
          <p:cNvSpPr/>
          <p:nvPr/>
        </p:nvSpPr>
        <p:spPr>
          <a:xfrm>
            <a:off x="1080119" y="1276767"/>
            <a:ext cx="6120680" cy="637157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Imagen 8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398219B5-FF2D-4E17-A5B6-DB5B2FB59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5F49B63-722D-41E6-AFC9-EA62FE094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8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19F5A04-894C-4F02-8359-B5F761BE4327}"/>
              </a:ext>
            </a:extLst>
          </p:cNvPr>
          <p:cNvSpPr txBox="1"/>
          <p:nvPr/>
        </p:nvSpPr>
        <p:spPr>
          <a:xfrm>
            <a:off x="859948" y="2111004"/>
            <a:ext cx="72545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bien</a:t>
            </a:r>
            <a:r>
              <a:rPr lang="es-ES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puede reducir la cantidad de secciones a la mitad , (o incluso  menos), hay que tener precaución </a:t>
            </a:r>
            <a:r>
              <a:rPr lang="es-E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se pueden producir </a:t>
            </a:r>
            <a:r>
              <a:rPr lang="es-ES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comportamientos donde la fluctuación de la curva no tiene explicación clara.</a:t>
            </a:r>
            <a:endParaRPr lang="en-AU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7B240C-CFD0-44BB-9567-8CA185F5CE4C}"/>
              </a:ext>
            </a:extLst>
          </p:cNvPr>
          <p:cNvSpPr txBox="1"/>
          <p:nvPr/>
        </p:nvSpPr>
        <p:spPr>
          <a:xfrm>
            <a:off x="859948" y="4545623"/>
            <a:ext cx="67611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el punto de vista de las distancias entre los perfiles, se puede presentar un incremento de 3 a 4 veces la distancia entre las secciones</a:t>
            </a:r>
            <a:endParaRPr lang="en-AU" sz="2800" dirty="0">
              <a:solidFill>
                <a:srgbClr val="FFFF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25C86D9-3C12-41F3-A9E8-E218F720807B}"/>
              </a:ext>
            </a:extLst>
          </p:cNvPr>
          <p:cNvSpPr txBox="1"/>
          <p:nvPr/>
        </p:nvSpPr>
        <p:spPr>
          <a:xfrm>
            <a:off x="1907704" y="658841"/>
            <a:ext cx="82809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la cantidad de </a:t>
            </a:r>
            <a:r>
              <a:rPr lang="es-ES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perfiles</a:t>
            </a:r>
            <a:endParaRPr lang="es-ES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AU" dirty="0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DFDBF172-4371-4BD0-B537-9008C2EFFA5B}"/>
              </a:ext>
            </a:extLst>
          </p:cNvPr>
          <p:cNvSpPr/>
          <p:nvPr/>
        </p:nvSpPr>
        <p:spPr>
          <a:xfrm>
            <a:off x="3779912" y="1404436"/>
            <a:ext cx="792088" cy="59813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14ADB-2681-44FB-BA0F-92792FA8F7F0}"/>
              </a:ext>
            </a:extLst>
          </p:cNvPr>
          <p:cNvSpPr/>
          <p:nvPr/>
        </p:nvSpPr>
        <p:spPr>
          <a:xfrm>
            <a:off x="1228301" y="658841"/>
            <a:ext cx="6120680" cy="637157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Imagen 10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E713E998-4E7E-40CC-919A-776133D60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4" name="Imagen 1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56BCEF7F-C24B-42ED-BCE5-136510E8A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1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0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140B2AA-F301-4AF4-8F5C-3A507CA2CB83}"/>
              </a:ext>
            </a:extLst>
          </p:cNvPr>
          <p:cNvSpPr txBox="1"/>
          <p:nvPr/>
        </p:nvSpPr>
        <p:spPr>
          <a:xfrm>
            <a:off x="2136051" y="1124563"/>
            <a:ext cx="4248472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</a:rPr>
              <a:t>Metodología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</a:rPr>
              <a:t>determinística</a:t>
            </a:r>
            <a:endParaRPr lang="en-AU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E4A089-6D80-4431-A100-C1ADCB52F74A}"/>
              </a:ext>
            </a:extLst>
          </p:cNvPr>
          <p:cNvSpPr txBox="1"/>
          <p:nvPr/>
        </p:nvSpPr>
        <p:spPr>
          <a:xfrm>
            <a:off x="1691680" y="2069094"/>
            <a:ext cx="705678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</a:rPr>
              <a:t>Simulación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 y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</a:rPr>
              <a:t>resultados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</a:rPr>
              <a:t>probabilísticos</a:t>
            </a:r>
            <a:endParaRPr lang="en-AU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4AEF56BD-3979-499A-BBFF-BAA4B2FC6AB2}"/>
              </a:ext>
            </a:extLst>
          </p:cNvPr>
          <p:cNvCxnSpPr/>
          <p:nvPr/>
        </p:nvCxnSpPr>
        <p:spPr>
          <a:xfrm flipH="1">
            <a:off x="1835696" y="2785902"/>
            <a:ext cx="1584176" cy="1512168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1547FE1-DB18-4811-B877-D83EAE0E3716}"/>
              </a:ext>
            </a:extLst>
          </p:cNvPr>
          <p:cNvCxnSpPr/>
          <p:nvPr/>
        </p:nvCxnSpPr>
        <p:spPr>
          <a:xfrm>
            <a:off x="5634225" y="2865109"/>
            <a:ext cx="1332147" cy="1584176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4E873C6-4874-445E-A2DD-0A9BF5D132DF}"/>
              </a:ext>
            </a:extLst>
          </p:cNvPr>
          <p:cNvSpPr txBox="1"/>
          <p:nvPr/>
        </p:nvSpPr>
        <p:spPr>
          <a:xfrm>
            <a:off x="298889" y="4221088"/>
            <a:ext cx="4248472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</a:rPr>
              <a:t>Reducción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 de la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</a:rPr>
              <a:t>exactitud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</a:rPr>
              <a:t>requerida</a:t>
            </a:r>
            <a:endParaRPr lang="en-AU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198EEC-DB2C-4FAF-A709-21C91331C835}"/>
              </a:ext>
            </a:extLst>
          </p:cNvPr>
          <p:cNvSpPr txBox="1"/>
          <p:nvPr/>
        </p:nvSpPr>
        <p:spPr>
          <a:xfrm>
            <a:off x="5004048" y="4213369"/>
            <a:ext cx="4248472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</a:rPr>
              <a:t>Reducción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 de la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</a:rPr>
              <a:t>cantidad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400" b="1" dirty="0" err="1">
                <a:latin typeface="Arial" panose="020B0604020202020204" pitchFamily="34" charset="0"/>
                <a:ea typeface="Arial" panose="020B0604020202020204" pitchFamily="34" charset="0"/>
              </a:rPr>
              <a:t>datos</a:t>
            </a:r>
            <a:endParaRPr lang="en-AU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F7D8435-E54C-4A51-A517-AEF42735A86E}"/>
              </a:ext>
            </a:extLst>
          </p:cNvPr>
          <p:cNvSpPr txBox="1"/>
          <p:nvPr/>
        </p:nvSpPr>
        <p:spPr>
          <a:xfrm>
            <a:off x="2160175" y="5713439"/>
            <a:ext cx="6679338" cy="848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ECONOMIA Y RAPIDEZ</a:t>
            </a:r>
            <a:endParaRPr lang="en-AU" sz="1000" dirty="0">
              <a:solidFill>
                <a:srgbClr val="FF99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AU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6BCFBF6-1196-48E7-997A-1EBFAE9126B0}"/>
              </a:ext>
            </a:extLst>
          </p:cNvPr>
          <p:cNvCxnSpPr/>
          <p:nvPr/>
        </p:nvCxnSpPr>
        <p:spPr>
          <a:xfrm>
            <a:off x="2397246" y="796161"/>
            <a:ext cx="3744416" cy="13585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7990C01-9A6C-4407-9717-D9143B044B69}"/>
              </a:ext>
            </a:extLst>
          </p:cNvPr>
          <p:cNvCxnSpPr/>
          <p:nvPr/>
        </p:nvCxnSpPr>
        <p:spPr>
          <a:xfrm flipV="1">
            <a:off x="2732510" y="940177"/>
            <a:ext cx="3265136" cy="12144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A0AE7610-5447-4FAA-BEC1-ABF5BE561DBB}"/>
              </a:ext>
            </a:extLst>
          </p:cNvPr>
          <p:cNvSpPr/>
          <p:nvPr/>
        </p:nvSpPr>
        <p:spPr>
          <a:xfrm>
            <a:off x="2110897" y="5611332"/>
            <a:ext cx="4872928" cy="8486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6718FE-5EFE-4EFF-B0F1-320BFA2C784B}"/>
              </a:ext>
            </a:extLst>
          </p:cNvPr>
          <p:cNvSpPr txBox="1"/>
          <p:nvPr/>
        </p:nvSpPr>
        <p:spPr>
          <a:xfrm>
            <a:off x="1907704" y="44624"/>
            <a:ext cx="82809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la metodología aplicada</a:t>
            </a:r>
          </a:p>
          <a:p>
            <a:pPr algn="just"/>
            <a:endParaRPr lang="en-AU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01635B8-C255-4B7D-AAB6-8C6E6C8ECCD5}"/>
              </a:ext>
            </a:extLst>
          </p:cNvPr>
          <p:cNvSpPr/>
          <p:nvPr/>
        </p:nvSpPr>
        <p:spPr>
          <a:xfrm>
            <a:off x="1228301" y="44624"/>
            <a:ext cx="6120680" cy="637157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Imagen 18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1A89B160-12F2-41B7-B51F-B95E863B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20" name="Imagen 1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04AD975-A3DF-4FC2-A6AD-ADC24C10C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2" grpId="0" animBg="1"/>
      <p:bldP spid="15" grpId="0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7F7D8435-E54C-4A51-A517-AEF42735A86E}"/>
              </a:ext>
            </a:extLst>
          </p:cNvPr>
          <p:cNvSpPr txBox="1"/>
          <p:nvPr/>
        </p:nvSpPr>
        <p:spPr>
          <a:xfrm>
            <a:off x="2519772" y="297179"/>
            <a:ext cx="4104456" cy="1125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ea typeface="Arial" panose="020B0604020202020204" pitchFamily="34" charset="0"/>
              </a:rPr>
              <a:t>PRECAUCIONES</a:t>
            </a:r>
            <a:endParaRPr lang="en-AU" sz="3600" dirty="0">
              <a:solidFill>
                <a:srgbClr val="FF99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AU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4CADA7-4BD1-426D-9D57-B37D7941472B}"/>
              </a:ext>
            </a:extLst>
          </p:cNvPr>
          <p:cNvSpPr txBox="1"/>
          <p:nvPr/>
        </p:nvSpPr>
        <p:spPr>
          <a:xfrm>
            <a:off x="588061" y="2924944"/>
            <a:ext cx="8352421" cy="1956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 debe </a:t>
            </a:r>
            <a:r>
              <a:rPr lang="en-US" sz="24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tener</a:t>
            </a:r>
            <a:r>
              <a:rPr lang="en-US" sz="24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especial </a:t>
            </a:r>
            <a:r>
              <a:rPr lang="en-US" sz="24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cuidado</a:t>
            </a:r>
            <a:r>
              <a:rPr lang="en-US" sz="24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24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no </a:t>
            </a:r>
            <a:r>
              <a:rPr lang="en-US" sz="24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extrapolar</a:t>
            </a:r>
            <a:r>
              <a:rPr lang="en-US" sz="24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las </a:t>
            </a:r>
            <a:r>
              <a:rPr lang="en-US" sz="24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conclusiones</a:t>
            </a:r>
            <a:r>
              <a:rPr lang="en-US" sz="24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cas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que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presenten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características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marcadamente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diferentes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AU" sz="1000" dirty="0">
              <a:solidFill>
                <a:srgbClr val="FF99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AU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002054-9301-4982-B01D-87A5E18AC840}"/>
              </a:ext>
            </a:extLst>
          </p:cNvPr>
          <p:cNvSpPr txBox="1"/>
          <p:nvPr/>
        </p:nvSpPr>
        <p:spPr>
          <a:xfrm>
            <a:off x="2267743" y="4653136"/>
            <a:ext cx="5184576" cy="2464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Geomorfología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Regimen fluvial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Condiciones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hidrológicas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AU" sz="1000" dirty="0">
              <a:solidFill>
                <a:srgbClr val="FF99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AU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1635FB-4E41-406E-8C8B-8ACDBEEA67EF}"/>
              </a:ext>
            </a:extLst>
          </p:cNvPr>
          <p:cNvSpPr txBox="1"/>
          <p:nvPr/>
        </p:nvSpPr>
        <p:spPr>
          <a:xfrm>
            <a:off x="572946" y="1700186"/>
            <a:ext cx="8352421" cy="1402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Aplicar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condiciones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diseño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anteproyecto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obras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hidaulicas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fluviales</a:t>
            </a:r>
            <a:endParaRPr lang="en-AU" sz="1000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AU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Imagen 7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7195B139-2958-4B67-B59C-1F87D7578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1154D07-5F39-4932-B21D-71117E62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Subtítulo">
            <a:extLst>
              <a:ext uri="{FF2B5EF4-FFF2-40B4-BE49-F238E27FC236}">
                <a16:creationId xmlns:a16="http://schemas.microsoft.com/office/drawing/2014/main" id="{CE54452E-348E-4D20-9AFB-8D2B52ABAB0C}"/>
              </a:ext>
            </a:extLst>
          </p:cNvPr>
          <p:cNvSpPr txBox="1">
            <a:spLocks/>
          </p:cNvSpPr>
          <p:nvPr/>
        </p:nvSpPr>
        <p:spPr>
          <a:xfrm>
            <a:off x="426395" y="229882"/>
            <a:ext cx="8640960" cy="146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2" name="2 Subtítulo">
            <a:extLst>
              <a:ext uri="{FF2B5EF4-FFF2-40B4-BE49-F238E27FC236}">
                <a16:creationId xmlns:a16="http://schemas.microsoft.com/office/drawing/2014/main" id="{3C37C4C0-3E9F-4C49-9152-2E6DCFD65292}"/>
              </a:ext>
            </a:extLst>
          </p:cNvPr>
          <p:cNvSpPr txBox="1">
            <a:spLocks/>
          </p:cNvSpPr>
          <p:nvPr/>
        </p:nvSpPr>
        <p:spPr>
          <a:xfrm>
            <a:off x="1448779" y="2132856"/>
            <a:ext cx="6246441" cy="20100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4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FUTURAS LÍNEAS DE INVESTIGACIÓN</a:t>
            </a:r>
            <a:endParaRPr lang="es-ES" dirty="0"/>
          </a:p>
        </p:txBody>
      </p:sp>
      <p:pic>
        <p:nvPicPr>
          <p:cNvPr id="6" name="Imagen 5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B64399DC-E1AC-4AF9-840D-B569C6891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C32F669-DEE1-4AD1-94F3-FA6778EA0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6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474CADA7-4BD1-426D-9D57-B37D7941472B}"/>
              </a:ext>
            </a:extLst>
          </p:cNvPr>
          <p:cNvSpPr txBox="1"/>
          <p:nvPr/>
        </p:nvSpPr>
        <p:spPr>
          <a:xfrm>
            <a:off x="357100" y="1219914"/>
            <a:ext cx="8352421" cy="177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en-US" sz="32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investigación</a:t>
            </a:r>
            <a:r>
              <a:rPr lang="en-US" sz="32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considero</a:t>
            </a:r>
            <a:r>
              <a:rPr lang="en-US" sz="32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que no </a:t>
            </a:r>
            <a:r>
              <a:rPr lang="en-US" sz="32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existe</a:t>
            </a:r>
            <a:r>
              <a:rPr lang="en-US" sz="32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correlación</a:t>
            </a:r>
            <a:r>
              <a:rPr lang="en-US" sz="3200" b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espacial</a:t>
            </a:r>
            <a:endParaRPr lang="en-AU" sz="3200" dirty="0">
              <a:solidFill>
                <a:srgbClr val="FF99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AU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12F2B-03A8-46FA-A032-B54F91C07D39}"/>
              </a:ext>
            </a:extLst>
          </p:cNvPr>
          <p:cNvSpPr txBox="1"/>
          <p:nvPr/>
        </p:nvSpPr>
        <p:spPr>
          <a:xfrm>
            <a:off x="323528" y="4437112"/>
            <a:ext cx="8352421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Utilizar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técnicas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simulación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geoestadística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y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mediante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un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variograma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modelar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adecuadamente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correlación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espacial</a:t>
            </a:r>
            <a:endParaRPr lang="en-AU" sz="1000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2BAAC2B7-692F-44A2-AB6D-C6457FEB8676}"/>
              </a:ext>
            </a:extLst>
          </p:cNvPr>
          <p:cNvSpPr/>
          <p:nvPr/>
        </p:nvSpPr>
        <p:spPr>
          <a:xfrm>
            <a:off x="3887670" y="2964442"/>
            <a:ext cx="1224136" cy="140262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Imagen 8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5114C643-B87D-4343-A5BA-1C2D94EB9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6BB3B6A-858E-4975-B395-EC4734BD8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>
            <a:extLst>
              <a:ext uri="{FF2B5EF4-FFF2-40B4-BE49-F238E27FC236}">
                <a16:creationId xmlns:a16="http://schemas.microsoft.com/office/drawing/2014/main" id="{331AA96B-C461-4A11-B81F-83712A31E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90" y="686026"/>
            <a:ext cx="7076008" cy="2010099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11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en-US" sz="111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investigación</a:t>
            </a:r>
            <a:r>
              <a:rPr lang="en-US" sz="111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se </a:t>
            </a:r>
            <a:r>
              <a:rPr lang="en-US" sz="111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enfoca</a:t>
            </a:r>
            <a:r>
              <a:rPr lang="en-US" sz="111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11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111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responder:</a:t>
            </a:r>
            <a:endParaRPr lang="en-AU" sz="111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15" name="2 Subtítulo">
            <a:extLst>
              <a:ext uri="{FF2B5EF4-FFF2-40B4-BE49-F238E27FC236}">
                <a16:creationId xmlns:a16="http://schemas.microsoft.com/office/drawing/2014/main" id="{CE54452E-348E-4D20-9AFB-8D2B52ABAB0C}"/>
              </a:ext>
            </a:extLst>
          </p:cNvPr>
          <p:cNvSpPr txBox="1">
            <a:spLocks/>
          </p:cNvSpPr>
          <p:nvPr/>
        </p:nvSpPr>
        <p:spPr>
          <a:xfrm>
            <a:off x="426395" y="229882"/>
            <a:ext cx="8640960" cy="146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9" name="2 Subtítulo">
            <a:extLst>
              <a:ext uri="{FF2B5EF4-FFF2-40B4-BE49-F238E27FC236}">
                <a16:creationId xmlns:a16="http://schemas.microsoft.com/office/drawing/2014/main" id="{CC42D4FC-3184-47D3-A253-C4D3F8407B9D}"/>
              </a:ext>
            </a:extLst>
          </p:cNvPr>
          <p:cNvSpPr txBox="1">
            <a:spLocks/>
          </p:cNvSpPr>
          <p:nvPr/>
        </p:nvSpPr>
        <p:spPr>
          <a:xfrm>
            <a:off x="976103" y="2167207"/>
            <a:ext cx="7241949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80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¿Cuál es la influencia de la exactitud vertical de los datos topográficos en un modelado hidráulico?</a:t>
            </a:r>
            <a:endParaRPr lang="en-AU" sz="8000" b="1" dirty="0">
              <a:solidFill>
                <a:srgbClr val="FF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10" name="2 Subtítulo">
            <a:extLst>
              <a:ext uri="{FF2B5EF4-FFF2-40B4-BE49-F238E27FC236}">
                <a16:creationId xmlns:a16="http://schemas.microsoft.com/office/drawing/2014/main" id="{FB3C59C6-B2B6-48E7-825C-A98AD130F777}"/>
              </a:ext>
            </a:extLst>
          </p:cNvPr>
          <p:cNvSpPr txBox="1">
            <a:spLocks/>
          </p:cNvSpPr>
          <p:nvPr/>
        </p:nvSpPr>
        <p:spPr>
          <a:xfrm>
            <a:off x="976104" y="4362948"/>
            <a:ext cx="7241949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8000" b="1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¿Cuál es la influencia de la </a:t>
            </a:r>
            <a:r>
              <a:rPr lang="en-US" sz="8000" b="1" dirty="0" err="1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cantidad</a:t>
            </a:r>
            <a:r>
              <a:rPr lang="en-US" sz="8000" b="1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8000" b="1" dirty="0" err="1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datos</a:t>
            </a:r>
            <a:r>
              <a:rPr lang="en-US" sz="8000" b="1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topográficos</a:t>
            </a:r>
            <a:r>
              <a:rPr lang="en-US" sz="8000" b="1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considerados</a:t>
            </a:r>
            <a:r>
              <a:rPr lang="en-US" sz="8000" b="1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8000" b="1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8000" b="1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modelado</a:t>
            </a:r>
            <a:r>
              <a:rPr lang="en-US" sz="8000" b="1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  <a:endParaRPr lang="en-AU" sz="8000" b="1" dirty="0">
              <a:solidFill>
                <a:srgbClr val="FFC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8" name="Imagen 7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FC445259-AFFF-41B3-BD0E-689FC2848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F7C627DB-1793-4B18-8971-81DCFC08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474CADA7-4BD1-426D-9D57-B37D7941472B}"/>
              </a:ext>
            </a:extLst>
          </p:cNvPr>
          <p:cNvSpPr txBox="1"/>
          <p:nvPr/>
        </p:nvSpPr>
        <p:spPr>
          <a:xfrm>
            <a:off x="1403648" y="1268760"/>
            <a:ext cx="655272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</a:t>
            </a:r>
            <a:r>
              <a:rPr lang="en-US" sz="32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realizaron</a:t>
            </a:r>
            <a:r>
              <a:rPr lang="en-US" sz="32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32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simulaciones</a:t>
            </a:r>
            <a:endParaRPr lang="en-AU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12F2B-03A8-46FA-A032-B54F91C07D39}"/>
              </a:ext>
            </a:extLst>
          </p:cNvPr>
          <p:cNvSpPr txBox="1"/>
          <p:nvPr/>
        </p:nvSpPr>
        <p:spPr>
          <a:xfrm>
            <a:off x="179512" y="4044921"/>
            <a:ext cx="8352421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Realizar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una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investigación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que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fundamente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adecuadamente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cual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es la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cantidad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necesaria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simulaciones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según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caso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considerado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AU" sz="1000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2BAAC2B7-692F-44A2-AB6D-C6457FEB8676}"/>
              </a:ext>
            </a:extLst>
          </p:cNvPr>
          <p:cNvSpPr/>
          <p:nvPr/>
        </p:nvSpPr>
        <p:spPr>
          <a:xfrm>
            <a:off x="3707904" y="2204864"/>
            <a:ext cx="1224136" cy="184005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Imagen 8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C3DACEFE-D128-41B7-8EA2-559694A2D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22E1124F-74F4-458F-969F-9F6999594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60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474CADA7-4BD1-426D-9D57-B37D7941472B}"/>
              </a:ext>
            </a:extLst>
          </p:cNvPr>
          <p:cNvSpPr txBox="1"/>
          <p:nvPr/>
        </p:nvSpPr>
        <p:spPr>
          <a:xfrm>
            <a:off x="366409" y="1313741"/>
            <a:ext cx="8179406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HEC-RAS es un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modelo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complejo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con multiples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datos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entrada.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investigación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fueron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perturbados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los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solamente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los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datos</a:t>
            </a: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topográficos</a:t>
            </a:r>
            <a:endParaRPr lang="en-AU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12F2B-03A8-46FA-A032-B54F91C07D39}"/>
              </a:ext>
            </a:extLst>
          </p:cNvPr>
          <p:cNvSpPr txBox="1"/>
          <p:nvPr/>
        </p:nvSpPr>
        <p:spPr>
          <a:xfrm>
            <a:off x="395789" y="4353298"/>
            <a:ext cx="8352421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Implementar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Análisis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Sensibilidad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perturbando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todas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los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entrada,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pudiendo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determinar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las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interacciones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entre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ellos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y la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influencia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cada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uno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los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datos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salida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AU" sz="1000" dirty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2BAAC2B7-692F-44A2-AB6D-C6457FEB8676}"/>
              </a:ext>
            </a:extLst>
          </p:cNvPr>
          <p:cNvSpPr/>
          <p:nvPr/>
        </p:nvSpPr>
        <p:spPr>
          <a:xfrm>
            <a:off x="4167081" y="3284984"/>
            <a:ext cx="972109" cy="11866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Imagen 8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9C1E279A-7E1C-437A-8B5D-E05D80E19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AD9FFA31-A0A7-4150-B9AF-0F4864FD8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38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>
            <a:extLst>
              <a:ext uri="{FF2B5EF4-FFF2-40B4-BE49-F238E27FC236}">
                <a16:creationId xmlns:a16="http://schemas.microsoft.com/office/drawing/2014/main" id="{C100D15B-BB7C-4D8B-A858-7C74E9FF7C56}"/>
              </a:ext>
            </a:extLst>
          </p:cNvPr>
          <p:cNvSpPr txBox="1">
            <a:spLocks/>
          </p:cNvSpPr>
          <p:nvPr/>
        </p:nvSpPr>
        <p:spPr>
          <a:xfrm>
            <a:off x="-212753" y="692696"/>
            <a:ext cx="936104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5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43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MUCHAS GRACIAS</a:t>
            </a:r>
          </a:p>
          <a:p>
            <a:endParaRPr lang="es-ES" dirty="0"/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7A63C4FB-4661-4F5A-894C-E250428653EB}"/>
              </a:ext>
            </a:extLst>
          </p:cNvPr>
          <p:cNvSpPr txBox="1">
            <a:spLocks/>
          </p:cNvSpPr>
          <p:nvPr/>
        </p:nvSpPr>
        <p:spPr>
          <a:xfrm>
            <a:off x="1295636" y="4121696"/>
            <a:ext cx="6516724" cy="27363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5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Dr. Ing. Rodolfo Méndez </a:t>
            </a:r>
            <a:r>
              <a:rPr lang="en-AU" sz="2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Baillo</a:t>
            </a:r>
            <a:endParaRPr lang="en-AU" sz="22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mendezbaillo@gmail.com</a:t>
            </a:r>
          </a:p>
          <a:p>
            <a:endParaRPr lang="es-ES" dirty="0"/>
          </a:p>
        </p:txBody>
      </p:sp>
      <p:pic>
        <p:nvPicPr>
          <p:cNvPr id="8" name="Imagen 7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A0943B8A-F18F-4E6F-A861-50F9CED86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9" name="Imagen 8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84B404D-4701-46F7-884F-EC6AD79C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5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099D894F-0149-47EB-BA71-92BE8CFBAF80}"/>
              </a:ext>
            </a:extLst>
          </p:cNvPr>
          <p:cNvSpPr/>
          <p:nvPr/>
        </p:nvSpPr>
        <p:spPr>
          <a:xfrm rot="16200000">
            <a:off x="6057152" y="314669"/>
            <a:ext cx="1995558" cy="288319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13F5E13D-9252-41C0-B964-DB825C3B4AD9}"/>
              </a:ext>
            </a:extLst>
          </p:cNvPr>
          <p:cNvSpPr/>
          <p:nvPr/>
        </p:nvSpPr>
        <p:spPr>
          <a:xfrm rot="16200000">
            <a:off x="966364" y="602930"/>
            <a:ext cx="1156420" cy="241176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2 Subtítulo">
            <a:extLst>
              <a:ext uri="{FF2B5EF4-FFF2-40B4-BE49-F238E27FC236}">
                <a16:creationId xmlns:a16="http://schemas.microsoft.com/office/drawing/2014/main" id="{2516F95A-8CC2-4540-9EBC-09D95304A8A2}"/>
              </a:ext>
            </a:extLst>
          </p:cNvPr>
          <p:cNvSpPr txBox="1">
            <a:spLocks/>
          </p:cNvSpPr>
          <p:nvPr/>
        </p:nvSpPr>
        <p:spPr>
          <a:xfrm>
            <a:off x="225314" y="610360"/>
            <a:ext cx="2253541" cy="176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2400" b="1" dirty="0">
                <a:solidFill>
                  <a:srgbClr val="FF3300"/>
                </a:solidFill>
              </a:rPr>
              <a:t>INSUMOS</a:t>
            </a:r>
          </a:p>
        </p:txBody>
      </p:sp>
      <p:sp>
        <p:nvSpPr>
          <p:cNvPr id="9" name="2 Subtítulo">
            <a:extLst>
              <a:ext uri="{FF2B5EF4-FFF2-40B4-BE49-F238E27FC236}">
                <a16:creationId xmlns:a16="http://schemas.microsoft.com/office/drawing/2014/main" id="{6C392FA6-A508-4775-AFF4-F1BD923ABF37}"/>
              </a:ext>
            </a:extLst>
          </p:cNvPr>
          <p:cNvSpPr txBox="1">
            <a:spLocks/>
          </p:cNvSpPr>
          <p:nvPr/>
        </p:nvSpPr>
        <p:spPr>
          <a:xfrm>
            <a:off x="4783947" y="532308"/>
            <a:ext cx="4193348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2400" b="1" dirty="0">
                <a:solidFill>
                  <a:srgbClr val="FF0000"/>
                </a:solidFill>
              </a:rPr>
              <a:t>RESULTADOS</a:t>
            </a:r>
          </a:p>
        </p:txBody>
      </p:sp>
      <p:sp>
        <p:nvSpPr>
          <p:cNvPr id="10" name="2 Subtítulo">
            <a:extLst>
              <a:ext uri="{FF2B5EF4-FFF2-40B4-BE49-F238E27FC236}">
                <a16:creationId xmlns:a16="http://schemas.microsoft.com/office/drawing/2014/main" id="{E3737B5A-7D4E-4B2A-B03C-92D05C422568}"/>
              </a:ext>
            </a:extLst>
          </p:cNvPr>
          <p:cNvSpPr txBox="1">
            <a:spLocks/>
          </p:cNvSpPr>
          <p:nvPr/>
        </p:nvSpPr>
        <p:spPr>
          <a:xfrm>
            <a:off x="2056" y="2489217"/>
            <a:ext cx="3157342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6200" b="1" dirty="0">
                <a:solidFill>
                  <a:srgbClr val="FF3300"/>
                </a:solidFill>
              </a:rPr>
              <a:t>LLUVIAS</a:t>
            </a:r>
          </a:p>
          <a:p>
            <a:r>
              <a:rPr lang="es-ES" sz="6200" b="1" dirty="0">
                <a:solidFill>
                  <a:srgbClr val="FF3300"/>
                </a:solidFill>
              </a:rPr>
              <a:t>TIPO DE SUELOS</a:t>
            </a:r>
          </a:p>
          <a:p>
            <a:r>
              <a:rPr lang="es-ES" sz="6200" b="1" dirty="0">
                <a:solidFill>
                  <a:srgbClr val="FF3300"/>
                </a:solidFill>
              </a:rPr>
              <a:t>DATOS TOPOGRÁFICOS</a:t>
            </a:r>
          </a:p>
          <a:p>
            <a:r>
              <a:rPr lang="es-ES" sz="6200" b="1" dirty="0">
                <a:solidFill>
                  <a:srgbClr val="FF3300"/>
                </a:solidFill>
              </a:rPr>
              <a:t>CONDICIONES DE BORDE</a:t>
            </a:r>
          </a:p>
          <a:p>
            <a:r>
              <a:rPr lang="es-ES" sz="6200" b="1" dirty="0">
                <a:solidFill>
                  <a:srgbClr val="FF3300"/>
                </a:solidFill>
              </a:rPr>
              <a:t>ETC.</a:t>
            </a:r>
          </a:p>
        </p:txBody>
      </p:sp>
      <p:sp>
        <p:nvSpPr>
          <p:cNvPr id="11" name="2 Subtítulo">
            <a:extLst>
              <a:ext uri="{FF2B5EF4-FFF2-40B4-BE49-F238E27FC236}">
                <a16:creationId xmlns:a16="http://schemas.microsoft.com/office/drawing/2014/main" id="{ADDB3AFE-4707-4467-AD96-C3297AFBDCB1}"/>
              </a:ext>
            </a:extLst>
          </p:cNvPr>
          <p:cNvSpPr txBox="1">
            <a:spLocks/>
          </p:cNvSpPr>
          <p:nvPr/>
        </p:nvSpPr>
        <p:spPr>
          <a:xfrm>
            <a:off x="5924442" y="2683138"/>
            <a:ext cx="2962301" cy="1995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3400" b="1" dirty="0">
                <a:solidFill>
                  <a:srgbClr val="FF0000"/>
                </a:solidFill>
              </a:rPr>
              <a:t>VELOCIDAD DEL AGUA</a:t>
            </a:r>
          </a:p>
          <a:p>
            <a:r>
              <a:rPr lang="es-ES" sz="3400" b="1" dirty="0">
                <a:solidFill>
                  <a:srgbClr val="FF0000"/>
                </a:solidFill>
              </a:rPr>
              <a:t>TIRANTE</a:t>
            </a:r>
          </a:p>
          <a:p>
            <a:r>
              <a:rPr lang="es-ES" sz="3400" b="1" dirty="0">
                <a:solidFill>
                  <a:srgbClr val="FF0000"/>
                </a:solidFill>
              </a:rPr>
              <a:t>CAUDAL</a:t>
            </a:r>
          </a:p>
          <a:p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9" name="2 Subtítulo">
            <a:extLst>
              <a:ext uri="{FF2B5EF4-FFF2-40B4-BE49-F238E27FC236}">
                <a16:creationId xmlns:a16="http://schemas.microsoft.com/office/drawing/2014/main" id="{3AD0472C-9C99-430D-8CF2-0A0927632FDB}"/>
              </a:ext>
            </a:extLst>
          </p:cNvPr>
          <p:cNvSpPr txBox="1">
            <a:spLocks/>
          </p:cNvSpPr>
          <p:nvPr/>
        </p:nvSpPr>
        <p:spPr>
          <a:xfrm>
            <a:off x="1573493" y="369744"/>
            <a:ext cx="4829883" cy="13365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2800" b="1" dirty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MODELADO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2800" b="1" dirty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HIDRÁULICO</a:t>
            </a:r>
            <a:endParaRPr lang="en-AU" sz="12800" b="1" dirty="0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85DF238-0940-4C67-9695-AD31CFC7E019}"/>
              </a:ext>
            </a:extLst>
          </p:cNvPr>
          <p:cNvSpPr/>
          <p:nvPr/>
        </p:nvSpPr>
        <p:spPr>
          <a:xfrm>
            <a:off x="61721" y="2638902"/>
            <a:ext cx="3399825" cy="228314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2 Subtítulo">
            <a:extLst>
              <a:ext uri="{FF2B5EF4-FFF2-40B4-BE49-F238E27FC236}">
                <a16:creationId xmlns:a16="http://schemas.microsoft.com/office/drawing/2014/main" id="{AABBCFA2-367A-4522-821A-C46BB5C4E685}"/>
              </a:ext>
            </a:extLst>
          </p:cNvPr>
          <p:cNvSpPr txBox="1">
            <a:spLocks/>
          </p:cNvSpPr>
          <p:nvPr/>
        </p:nvSpPr>
        <p:spPr>
          <a:xfrm>
            <a:off x="2842606" y="4263080"/>
            <a:ext cx="315734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VARIABLES ALEATORIAS INCERTIDUMBRE CONDICIONA LOS RESULTADOS</a:t>
            </a:r>
            <a:endParaRPr lang="es-ES" sz="6200" b="1" dirty="0">
              <a:solidFill>
                <a:srgbClr val="FFC000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3C8CD4B-F831-4D3A-9B5F-6A5863E6F46B}"/>
              </a:ext>
            </a:extLst>
          </p:cNvPr>
          <p:cNvSpPr/>
          <p:nvPr/>
        </p:nvSpPr>
        <p:spPr>
          <a:xfrm>
            <a:off x="5664411" y="2723830"/>
            <a:ext cx="3399825" cy="228314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Imagen 14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9516DC0A-701C-4E4A-B73A-DF69FFFCC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6" name="Imagen 1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5D84A9ED-8B56-41F2-B39D-03891B346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8" grpId="0"/>
      <p:bldP spid="9" grpId="0"/>
      <p:bldP spid="10" grpId="0"/>
      <p:bldP spid="11" grpId="0"/>
      <p:bldP spid="19" grpId="0"/>
      <p:bldP spid="5" grpId="0" animBg="1"/>
      <p:bldP spid="1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>
            <a:extLst>
              <a:ext uri="{FF2B5EF4-FFF2-40B4-BE49-F238E27FC236}">
                <a16:creationId xmlns:a16="http://schemas.microsoft.com/office/drawing/2014/main" id="{651D6903-24A7-454E-B66F-6C3452B13CD9}"/>
              </a:ext>
            </a:extLst>
          </p:cNvPr>
          <p:cNvSpPr txBox="1">
            <a:spLocks/>
          </p:cNvSpPr>
          <p:nvPr/>
        </p:nvSpPr>
        <p:spPr>
          <a:xfrm>
            <a:off x="1165701" y="2831170"/>
            <a:ext cx="6466942" cy="1576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4400" b="1" dirty="0">
                <a:solidFill>
                  <a:schemeClr val="accent4"/>
                </a:solidFill>
              </a:rPr>
              <a:t>SISTEMA DE ECUACIONES DIFERENCIALES EN DERIVADAS PARCIALES HIPERBÓLICAS QUE NO TIENEN UNA SOLUCIÓN ANALÍTICA</a:t>
            </a:r>
          </a:p>
        </p:txBody>
      </p:sp>
      <p:sp>
        <p:nvSpPr>
          <p:cNvPr id="19" name="2 Subtítulo">
            <a:extLst>
              <a:ext uri="{FF2B5EF4-FFF2-40B4-BE49-F238E27FC236}">
                <a16:creationId xmlns:a16="http://schemas.microsoft.com/office/drawing/2014/main" id="{3AD0472C-9C99-430D-8CF2-0A0927632FDB}"/>
              </a:ext>
            </a:extLst>
          </p:cNvPr>
          <p:cNvSpPr txBox="1">
            <a:spLocks/>
          </p:cNvSpPr>
          <p:nvPr/>
        </p:nvSpPr>
        <p:spPr>
          <a:xfrm>
            <a:off x="1025605" y="-561323"/>
            <a:ext cx="7092789" cy="21946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1100" b="1" dirty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MODELADO HIDRÁULICO</a:t>
            </a:r>
            <a:endParaRPr lang="en-AU" sz="11100" b="1" dirty="0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15" name="2 Subtítulo">
            <a:extLst>
              <a:ext uri="{FF2B5EF4-FFF2-40B4-BE49-F238E27FC236}">
                <a16:creationId xmlns:a16="http://schemas.microsoft.com/office/drawing/2014/main" id="{6DDBF164-E653-456A-AEB3-EABAEA1B056A}"/>
              </a:ext>
            </a:extLst>
          </p:cNvPr>
          <p:cNvSpPr txBox="1">
            <a:spLocks/>
          </p:cNvSpPr>
          <p:nvPr/>
        </p:nvSpPr>
        <p:spPr>
          <a:xfrm>
            <a:off x="461677" y="1137266"/>
            <a:ext cx="7874990" cy="1995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4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4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DEBEN RESOLVER LAS ECUACIONES DE SAINT VENANT</a:t>
            </a:r>
          </a:p>
          <a:p>
            <a:pPr marL="685800" indent="-68580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5100" b="1" dirty="0">
                <a:solidFill>
                  <a:srgbClr val="FFC000"/>
                </a:solidFill>
              </a:rPr>
              <a:t>Ecuación de balance de masas</a:t>
            </a:r>
          </a:p>
          <a:p>
            <a:pPr marL="685800" indent="-68580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5100" b="1" dirty="0">
                <a:solidFill>
                  <a:srgbClr val="FFC000"/>
                </a:solidFill>
              </a:rPr>
              <a:t>Ecuación de balance de cantidad de movimiento</a:t>
            </a:r>
          </a:p>
        </p:txBody>
      </p:sp>
      <p:sp>
        <p:nvSpPr>
          <p:cNvPr id="16" name="2 Subtítulo">
            <a:extLst>
              <a:ext uri="{FF2B5EF4-FFF2-40B4-BE49-F238E27FC236}">
                <a16:creationId xmlns:a16="http://schemas.microsoft.com/office/drawing/2014/main" id="{B8E2D6A5-C57E-4D94-A93E-0A0084E7A846}"/>
              </a:ext>
            </a:extLst>
          </p:cNvPr>
          <p:cNvSpPr txBox="1">
            <a:spLocks/>
          </p:cNvSpPr>
          <p:nvPr/>
        </p:nvSpPr>
        <p:spPr>
          <a:xfrm>
            <a:off x="884432" y="4077072"/>
            <a:ext cx="7256423" cy="1995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59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59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5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5900" b="1" dirty="0">
                <a:solidFill>
                  <a:srgbClr val="FFFF00"/>
                </a:solidFill>
              </a:rPr>
              <a:t>SE NECESITA UN SOFTWARE QUE PERMITA RESOLVER NUMÉRICAMENTE LAS ECUACIONES POR EL METODO DE DIFERENCIAS FINITAS</a:t>
            </a:r>
          </a:p>
        </p:txBody>
      </p:sp>
      <p:pic>
        <p:nvPicPr>
          <p:cNvPr id="8" name="Imagen 7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EA3ECD45-7E75-4C8C-8389-E5178E43F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9" name="Imagen 8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EBC6CC1-C3E9-4E78-9F2F-C5D2D70FC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71634DA-5117-4203-95BD-31B17333483E}"/>
              </a:ext>
            </a:extLst>
          </p:cNvPr>
          <p:cNvSpPr txBox="1">
            <a:spLocks/>
          </p:cNvSpPr>
          <p:nvPr/>
        </p:nvSpPr>
        <p:spPr>
          <a:xfrm>
            <a:off x="-21533" y="130729"/>
            <a:ext cx="9079562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zh-CN" sz="53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HEC-RAS</a:t>
            </a:r>
            <a:r>
              <a:rPr lang="en-US" altLang="zh-CN" sz="37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3000" b="1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Hydrological Engineering </a:t>
            </a:r>
            <a:r>
              <a:rPr lang="en-AU" sz="3000" b="1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Center</a:t>
            </a:r>
            <a:r>
              <a:rPr lang="en-AU" sz="3000" b="1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River Analysis System)</a:t>
            </a:r>
            <a:br>
              <a:rPr lang="en-AU" sz="18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AU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FE577B-E1B1-4D12-993A-9D404DDF9CFC}"/>
              </a:ext>
            </a:extLst>
          </p:cNvPr>
          <p:cNvSpPr txBox="1"/>
          <p:nvPr/>
        </p:nvSpPr>
        <p:spPr>
          <a:xfrm>
            <a:off x="107504" y="3057228"/>
            <a:ext cx="9036496" cy="1953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n-AU" sz="24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spcAft>
                <a:spcPts val="600"/>
              </a:spcAft>
            </a:pPr>
            <a:r>
              <a:rPr lang="es-E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tratarse de un modelo 1D, cada sección tiene un único valor de caudal que la atraviesa y está caracterizado por la cota de la superficie del agua. Al tener el caudal y la geometría de la sección es posible calcular la velocidad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B49B84-C07A-4468-A7FF-BE0755BE1418}"/>
              </a:ext>
            </a:extLst>
          </p:cNvPr>
          <p:cNvSpPr txBox="1"/>
          <p:nvPr/>
        </p:nvSpPr>
        <p:spPr>
          <a:xfrm>
            <a:off x="111991" y="925382"/>
            <a:ext cx="90364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s-E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Programa de modelización hidráulica desarrollado por el Cuerpo de Ingenieros del Ejército de Estados Unidos.</a:t>
            </a:r>
          </a:p>
          <a:p>
            <a:pPr fontAlgn="base"/>
            <a:endParaRPr lang="en-AU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es-ES" sz="1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7BBCB8-2327-4262-8E03-83AA57D8C133}"/>
              </a:ext>
            </a:extLst>
          </p:cNvPr>
          <p:cNvSpPr txBox="1"/>
          <p:nvPr/>
        </p:nvSpPr>
        <p:spPr>
          <a:xfrm>
            <a:off x="80044" y="4807329"/>
            <a:ext cx="899343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n-AU" sz="24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es-ES" sz="20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Gratuito y su uso está muy extendido mundialmente por su eficiencia, sencillez y fácil y acceso.</a:t>
            </a:r>
          </a:p>
          <a:p>
            <a:pPr fontAlgn="base"/>
            <a:endParaRPr lang="en-AU" sz="12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4434AD-EE05-4EF5-95AE-145FF3EF360B}"/>
              </a:ext>
            </a:extLst>
          </p:cNvPr>
          <p:cNvSpPr txBox="1"/>
          <p:nvPr/>
        </p:nvSpPr>
        <p:spPr>
          <a:xfrm>
            <a:off x="107504" y="1660631"/>
            <a:ext cx="9036496" cy="1768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n-AU" sz="1200" dirty="0">
              <a:solidFill>
                <a:schemeClr val="accent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spcAft>
                <a:spcPts val="600"/>
              </a:spcAft>
            </a:pPr>
            <a:r>
              <a:rPr lang="es-ES" sz="20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Utiliza las ecuaciones de Saint </a:t>
            </a:r>
            <a:r>
              <a:rPr lang="es-ES" sz="2000" b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Venant</a:t>
            </a:r>
            <a:r>
              <a:rPr lang="es-ES" sz="20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las cuales son una derivación de la ecuación de Navier Stokes. </a:t>
            </a:r>
            <a:r>
              <a:rPr lang="es-ES" sz="20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aplica fundamentalmente para modelación hidrodinámica unidimensional no estacionaria de cauces naturales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34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Subtítulo">
            <a:extLst>
              <a:ext uri="{FF2B5EF4-FFF2-40B4-BE49-F238E27FC236}">
                <a16:creationId xmlns:a16="http://schemas.microsoft.com/office/drawing/2014/main" id="{CE54452E-348E-4D20-9AFB-8D2B52ABAB0C}"/>
              </a:ext>
            </a:extLst>
          </p:cNvPr>
          <p:cNvSpPr txBox="1">
            <a:spLocks/>
          </p:cNvSpPr>
          <p:nvPr/>
        </p:nvSpPr>
        <p:spPr>
          <a:xfrm>
            <a:off x="426395" y="229882"/>
            <a:ext cx="8640960" cy="146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2" name="2 Subtítulo">
            <a:extLst>
              <a:ext uri="{FF2B5EF4-FFF2-40B4-BE49-F238E27FC236}">
                <a16:creationId xmlns:a16="http://schemas.microsoft.com/office/drawing/2014/main" id="{3C37C4C0-3E9F-4C49-9152-2E6DCFD65292}"/>
              </a:ext>
            </a:extLst>
          </p:cNvPr>
          <p:cNvSpPr txBox="1">
            <a:spLocks/>
          </p:cNvSpPr>
          <p:nvPr/>
        </p:nvSpPr>
        <p:spPr>
          <a:xfrm>
            <a:off x="1448779" y="2636912"/>
            <a:ext cx="6246441" cy="20100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2200" b="1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METODOLOGÍA</a:t>
            </a:r>
            <a:endParaRPr lang="en-AU" sz="12300" b="1" dirty="0">
              <a:solidFill>
                <a:schemeClr val="accent4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6" name="Imagen 5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3FB91592-BEE5-4D34-8227-45B9CDDB9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F6B082A7-463F-46B7-9FB3-83EBE4FE3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2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>
            <a:extLst>
              <a:ext uri="{FF2B5EF4-FFF2-40B4-BE49-F238E27FC236}">
                <a16:creationId xmlns:a16="http://schemas.microsoft.com/office/drawing/2014/main" id="{331AA96B-C461-4A11-B81F-83712A31E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040" y="60781"/>
            <a:ext cx="8640960" cy="146119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US" sz="8600" b="1" dirty="0">
              <a:solidFill>
                <a:srgbClr val="FF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86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SOLUCION UNICA Y DETERMINISTICA</a:t>
            </a:r>
            <a:endParaRPr lang="en-AU" sz="8600" b="1" dirty="0">
              <a:solidFill>
                <a:srgbClr val="FF99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D5223226-F93E-4AAA-8A33-E6833209CECF}"/>
              </a:ext>
            </a:extLst>
          </p:cNvPr>
          <p:cNvSpPr txBox="1">
            <a:spLocks/>
          </p:cNvSpPr>
          <p:nvPr/>
        </p:nvSpPr>
        <p:spPr>
          <a:xfrm>
            <a:off x="251520" y="3748565"/>
            <a:ext cx="8640960" cy="1461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96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OBTENCIÓN DE SOLUCIONES EQUIPROBABLES DENTRO DE UN ENFOQUE ESTOCÁSTICO</a:t>
            </a:r>
            <a:endParaRPr lang="en-AU" sz="6100" b="1" dirty="0">
              <a:solidFill>
                <a:srgbClr val="FF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FAD1A4BC-5AEA-4BA9-9439-5ED674222C38}"/>
              </a:ext>
            </a:extLst>
          </p:cNvPr>
          <p:cNvSpPr/>
          <p:nvPr/>
        </p:nvSpPr>
        <p:spPr>
          <a:xfrm>
            <a:off x="4150254" y="1946199"/>
            <a:ext cx="628977" cy="105606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022CEAE-0943-4298-97D5-7E90CFD36E81}"/>
              </a:ext>
            </a:extLst>
          </p:cNvPr>
          <p:cNvSpPr/>
          <p:nvPr/>
        </p:nvSpPr>
        <p:spPr>
          <a:xfrm>
            <a:off x="692281" y="3961762"/>
            <a:ext cx="7650598" cy="11549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9642213-FBAB-480E-A19B-1E9B43C53B02}"/>
              </a:ext>
            </a:extLst>
          </p:cNvPr>
          <p:cNvSpPr/>
          <p:nvPr/>
        </p:nvSpPr>
        <p:spPr>
          <a:xfrm>
            <a:off x="1728768" y="1054407"/>
            <a:ext cx="5472608" cy="774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1E401E2-B050-472B-8A55-6C4B73A5C75E}"/>
              </a:ext>
            </a:extLst>
          </p:cNvPr>
          <p:cNvSpPr txBox="1"/>
          <p:nvPr/>
        </p:nvSpPr>
        <p:spPr>
          <a:xfrm>
            <a:off x="1080119" y="3037197"/>
            <a:ext cx="6752089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</a:t>
            </a:r>
            <a:r>
              <a:rPr lang="en-US" sz="36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aporte</a:t>
            </a:r>
            <a:r>
              <a:rPr lang="en-US" sz="36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investigación</a:t>
            </a:r>
            <a:r>
              <a:rPr lang="en-US" sz="36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..</a:t>
            </a:r>
            <a:endParaRPr lang="en-US" sz="9600" b="1" dirty="0">
              <a:solidFill>
                <a:srgbClr val="FF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2 Subtítulo">
            <a:extLst>
              <a:ext uri="{FF2B5EF4-FFF2-40B4-BE49-F238E27FC236}">
                <a16:creationId xmlns:a16="http://schemas.microsoft.com/office/drawing/2014/main" id="{686079C7-655E-4D24-8FD2-953B5647630F}"/>
              </a:ext>
            </a:extLst>
          </p:cNvPr>
          <p:cNvSpPr txBox="1">
            <a:spLocks/>
          </p:cNvSpPr>
          <p:nvPr/>
        </p:nvSpPr>
        <p:spPr>
          <a:xfrm>
            <a:off x="113542" y="5116744"/>
            <a:ext cx="8523406" cy="1252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UY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96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Realizar</a:t>
            </a:r>
            <a:r>
              <a:rPr lang="en-AU" sz="96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9600" b="1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AU" sz="96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96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cálculos</a:t>
            </a:r>
            <a:r>
              <a:rPr lang="en-AU" sz="96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y </a:t>
            </a:r>
            <a:r>
              <a:rPr lang="en-AU" sz="96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obtener</a:t>
            </a:r>
            <a:r>
              <a:rPr lang="en-AU" sz="96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9600" b="1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AU" sz="96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96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soluciones</a:t>
            </a:r>
            <a:r>
              <a:rPr lang="en-AU" sz="96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96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AU" sz="96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base a </a:t>
            </a:r>
            <a:r>
              <a:rPr lang="en-AU" sz="9600" b="1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AU" sz="96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96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soluciones</a:t>
            </a:r>
            <a:r>
              <a:rPr lang="en-AU" sz="96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se </a:t>
            </a:r>
            <a:r>
              <a:rPr lang="en-AU" sz="96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aplica</a:t>
            </a:r>
            <a:r>
              <a:rPr lang="en-AU" sz="96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96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estadística</a:t>
            </a:r>
            <a:r>
              <a:rPr lang="en-AU" sz="96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96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descriptiva</a:t>
            </a:r>
            <a:endParaRPr lang="en-AU" sz="96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9F2F5C1-94FB-407B-B874-05F8922E092A}"/>
              </a:ext>
            </a:extLst>
          </p:cNvPr>
          <p:cNvSpPr txBox="1"/>
          <p:nvPr/>
        </p:nvSpPr>
        <p:spPr>
          <a:xfrm>
            <a:off x="1681152" y="94056"/>
            <a:ext cx="5658799" cy="74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CALCULO CLASICO…</a:t>
            </a:r>
          </a:p>
        </p:txBody>
      </p:sp>
      <p:pic>
        <p:nvPicPr>
          <p:cNvPr id="14" name="Imagen 13" descr="Un dibujo de una persona con una raqueta de tenis&#10;&#10;Descripción generada automáticamente con confianza media">
            <a:extLst>
              <a:ext uri="{FF2B5EF4-FFF2-40B4-BE49-F238E27FC236}">
                <a16:creationId xmlns:a16="http://schemas.microsoft.com/office/drawing/2014/main" id="{FAA0D12F-29F3-4111-9008-B2A9103B4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1452599"/>
          </a:xfrm>
          <a:prstGeom prst="rect">
            <a:avLst/>
          </a:prstGeom>
        </p:spPr>
      </p:pic>
      <p:pic>
        <p:nvPicPr>
          <p:cNvPr id="19" name="Imagen 18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CE091B6-0DC6-4A42-A7E6-EBA5239FD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9" grpId="0" animBg="1"/>
      <p:bldP spid="15" grpId="0" animBg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1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55" ma:contentTypeDescription="Create a new document." ma:contentTypeScope="" ma:versionID="3c98c83416931a21d43ed007fda5e4dd">
  <xsd:schema xmlns:xsd="http://www.w3.org/2001/XMLSchema" xmlns:xs="http://www.w3.org/2001/XMLSchema" xmlns:p="http://schemas.microsoft.com/office/2006/metadata/properties" xmlns:ns2="2958f784-0ef9-4616-b22d-512a8cad1f0d" xmlns:ns3="fb5acd76-e9f3-4601-9d69-91f53ab96ae6" targetNamespace="http://schemas.microsoft.com/office/2006/metadata/properties" ma:root="true" ma:fieldsID="938018c4f46d99993d20879d4e9ddff8" ns2:_="" ns3:_="">
    <xsd:import namespace="2958f784-0ef9-4616-b22d-512a8cad1f0d"/>
    <xsd:import namespace="fb5acd76-e9f3-4601-9d69-91f53ab96ae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f784-0ef9-4616-b22d-512a8cad1f0d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ca69c71e-a029-4733-aca1-cabc27411b0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D80075B-F8CE-48D6-9BD2-D195F7E115A9}" ma:internalName="CSXSubmissionMarket" ma:readOnly="false" ma:showField="MarketName" ma:web="2958f784-0ef9-4616-b22d-512a8cad1f0d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9327d1a0-1a14-4b12-a74c-0f320f97297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1F044C38-11A0-4051-9DF8-A3AFA85E16DC}" ma:internalName="InProjectListLookup" ma:readOnly="true" ma:showField="InProjectLis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3b364bcb-a06e-4da1-8475-f5243c3236b2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1F044C38-11A0-4051-9DF8-A3AFA85E16DC}" ma:internalName="LastCompleteVersionLookup" ma:readOnly="true" ma:showField="LastComplete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1F044C38-11A0-4051-9DF8-A3AFA85E16DC}" ma:internalName="LastPreviewErrorLookup" ma:readOnly="true" ma:showField="LastPreview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1F044C38-11A0-4051-9DF8-A3AFA85E16DC}" ma:internalName="LastPreviewResultLookup" ma:readOnly="true" ma:showField="LastPreview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1F044C38-11A0-4051-9DF8-A3AFA85E16DC}" ma:internalName="LastPreviewAttemptDateLookup" ma:readOnly="true" ma:showField="LastPreview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1F044C38-11A0-4051-9DF8-A3AFA85E16DC}" ma:internalName="LastPreviewedByLookup" ma:readOnly="true" ma:showField="LastPreview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1F044C38-11A0-4051-9DF8-A3AFA85E16DC}" ma:internalName="LastPreviewTimeLookup" ma:readOnly="true" ma:showField="LastPreview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1F044C38-11A0-4051-9DF8-A3AFA85E16DC}" ma:internalName="LastPreviewVersionLookup" ma:readOnly="true" ma:showField="LastPreview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1F044C38-11A0-4051-9DF8-A3AFA85E16DC}" ma:internalName="LastPublishErrorLookup" ma:readOnly="true" ma:showField="LastPublish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1F044C38-11A0-4051-9DF8-A3AFA85E16DC}" ma:internalName="LastPublishResultLookup" ma:readOnly="true" ma:showField="LastPublish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1F044C38-11A0-4051-9DF8-A3AFA85E16DC}" ma:internalName="LastPublishAttemptDateLookup" ma:readOnly="true" ma:showField="LastPublish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1F044C38-11A0-4051-9DF8-A3AFA85E16DC}" ma:internalName="LastPublishedByLookup" ma:readOnly="true" ma:showField="LastPublish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1F044C38-11A0-4051-9DF8-A3AFA85E16DC}" ma:internalName="LastPublishTimeLookup" ma:readOnly="true" ma:showField="LastPublish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1F044C38-11A0-4051-9DF8-A3AFA85E16DC}" ma:internalName="LastPublishVersionLookup" ma:readOnly="true" ma:showField="LastPublish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AC64899A-88C0-4725-BCFC-902FA402DE74}" ma:internalName="LocLastLocAttemptVersionLookup" ma:readOnly="false" ma:showField="LastLocAttemptVersion" ma:web="2958f784-0ef9-4616-b22d-512a8cad1f0d">
      <xsd:simpleType>
        <xsd:restriction base="dms:Lookup"/>
      </xsd:simpleType>
    </xsd:element>
    <xsd:element name="LocLastLocAttemptVersionTypeLookup" ma:index="72" nillable="true" ma:displayName="Loc Last Loc Attempt Version Type" ma:default="" ma:list="{AC64899A-88C0-4725-BCFC-902FA402DE74}" ma:internalName="LocLastLocAttemptVersionTypeLookup" ma:readOnly="true" ma:showField="LastLocAttemptVersionType" ma:web="2958f784-0ef9-4616-b22d-512a8cad1f0d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AC64899A-88C0-4725-BCFC-902FA402DE74}" ma:internalName="LocNewPublishedVersionLookup" ma:readOnly="true" ma:showField="NewPublishedVersion" ma:web="2958f784-0ef9-4616-b22d-512a8cad1f0d">
      <xsd:simpleType>
        <xsd:restriction base="dms:Lookup"/>
      </xsd:simpleType>
    </xsd:element>
    <xsd:element name="LocOverallHandbackStatusLookup" ma:index="76" nillable="true" ma:displayName="Loc Overall Handback Status" ma:default="" ma:list="{AC64899A-88C0-4725-BCFC-902FA402DE74}" ma:internalName="LocOverallHandbackStatusLookup" ma:readOnly="true" ma:showField="OverallHandbackStatus" ma:web="2958f784-0ef9-4616-b22d-512a8cad1f0d">
      <xsd:simpleType>
        <xsd:restriction base="dms:Lookup"/>
      </xsd:simpleType>
    </xsd:element>
    <xsd:element name="LocOverallLocStatusLookup" ma:index="77" nillable="true" ma:displayName="Loc Overall Localize Status" ma:default="" ma:list="{AC64899A-88C0-4725-BCFC-902FA402DE74}" ma:internalName="LocOverallLocStatusLookup" ma:readOnly="true" ma:showField="OverallLocStatus" ma:web="2958f784-0ef9-4616-b22d-512a8cad1f0d">
      <xsd:simpleType>
        <xsd:restriction base="dms:Lookup"/>
      </xsd:simpleType>
    </xsd:element>
    <xsd:element name="LocOverallPreviewStatusLookup" ma:index="78" nillable="true" ma:displayName="Loc Overall Preview Status" ma:default="" ma:list="{AC64899A-88C0-4725-BCFC-902FA402DE74}" ma:internalName="LocOverallPreviewStatusLookup" ma:readOnly="true" ma:showField="OverallPreviewStatus" ma:web="2958f784-0ef9-4616-b22d-512a8cad1f0d">
      <xsd:simpleType>
        <xsd:restriction base="dms:Lookup"/>
      </xsd:simpleType>
    </xsd:element>
    <xsd:element name="LocOverallPublishStatusLookup" ma:index="79" nillable="true" ma:displayName="Loc Overall Publish Status" ma:default="" ma:list="{AC64899A-88C0-4725-BCFC-902FA402DE74}" ma:internalName="LocOverallPublishStatusLookup" ma:readOnly="true" ma:showField="OverallPublishStatus" ma:web="2958f784-0ef9-4616-b22d-512a8cad1f0d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AC64899A-88C0-4725-BCFC-902FA402DE74}" ma:internalName="LocProcessedForHandoffsLookup" ma:readOnly="true" ma:showField="ProcessedForHandoffs" ma:web="2958f784-0ef9-4616-b22d-512a8cad1f0d">
      <xsd:simpleType>
        <xsd:restriction base="dms:Lookup"/>
      </xsd:simpleType>
    </xsd:element>
    <xsd:element name="LocProcessedForMarketsLookup" ma:index="82" nillable="true" ma:displayName="Loc Processed For Markets" ma:default="" ma:list="{AC64899A-88C0-4725-BCFC-902FA402DE74}" ma:internalName="LocProcessedForMarketsLookup" ma:readOnly="true" ma:showField="ProcessedForMarkets" ma:web="2958f784-0ef9-4616-b22d-512a8cad1f0d">
      <xsd:simpleType>
        <xsd:restriction base="dms:Lookup"/>
      </xsd:simpleType>
    </xsd:element>
    <xsd:element name="LocPublishedDependentAssetsLookup" ma:index="83" nillable="true" ma:displayName="Loc Published Dependent Assets" ma:default="" ma:list="{AC64899A-88C0-4725-BCFC-902FA402DE74}" ma:internalName="LocPublishedDependentAssetsLookup" ma:readOnly="true" ma:showField="PublishedDependentAssets" ma:web="2958f784-0ef9-4616-b22d-512a8cad1f0d">
      <xsd:simpleType>
        <xsd:restriction base="dms:Lookup"/>
      </xsd:simpleType>
    </xsd:element>
    <xsd:element name="LocPublishedLinkedAssetsLookup" ma:index="84" nillable="true" ma:displayName="Loc Published Linked Assets" ma:default="" ma:list="{AC64899A-88C0-4725-BCFC-902FA402DE74}" ma:internalName="LocPublishedLinkedAssetsLookup" ma:readOnly="true" ma:showField="PublishedLinkedAssets" ma:web="2958f784-0ef9-4616-b22d-512a8cad1f0d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51ee2d3-c117-4524-b3f1-1010c3cab2a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D80075B-F8CE-48D6-9BD2-D195F7E115A9}" ma:internalName="Markets" ma:readOnly="false" ma:showField="MarketNa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1F044C38-11A0-4051-9DF8-A3AFA85E16DC}" ma:internalName="NumOfRatingsLookup" ma:readOnly="true" ma:showField="NumOfRating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1F044C38-11A0-4051-9DF8-A3AFA85E16DC}" ma:internalName="PublishStatusLookup" ma:readOnly="false" ma:showField="PublishStatu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54e2ea7-8c43-4b3c-9db4-bd71f7cfe4f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33f01220-6030-4880-975f-b9ea0de09f53}" ma:internalName="TaxCatchAll" ma:showField="CatchAllData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33f01220-6030-4880-975f-b9ea0de09f53}" ma:internalName="TaxCatchAllLabel" ma:readOnly="true" ma:showField="CatchAllDataLabel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acd76-e9f3-4601-9d69-91f53ab96ae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wnloads xmlns="2958f784-0ef9-4616-b22d-512a8cad1f0d">0</Downloads>
    <HandoffToMSDN xmlns="2958f784-0ef9-4616-b22d-512a8cad1f0d" xsi:nil="true"/>
    <OriginalSourceMarket xmlns="2958f784-0ef9-4616-b22d-512a8cad1f0d" xsi:nil="true"/>
    <AssetStart xmlns="2958f784-0ef9-4616-b22d-512a8cad1f0d">2010-07-28T01:09:32+00:00</AssetStart>
    <CrawlForDependencies xmlns="2958f784-0ef9-4616-b22d-512a8cad1f0d">false</CrawlForDependencies>
    <LastHandOff xmlns="2958f784-0ef9-4616-b22d-512a8cad1f0d" xsi:nil="true"/>
    <Milestone xmlns="2958f784-0ef9-4616-b22d-512a8cad1f0d" xsi:nil="true"/>
    <APDescription xmlns="2958f784-0ef9-4616-b22d-512a8cad1f0d" xsi:nil="true"/>
    <AssetId xmlns="2958f784-0ef9-4616-b22d-512a8cad1f0d">TP101960049</AssetId>
    <CSXHash xmlns="2958f784-0ef9-4616-b22d-512a8cad1f0d">NJHgnEeoAiUp2pStGKcw0Gb23es2Beiv6W2BXc79QSU=</CSXHash>
    <Description0 xmlns="fb5acd76-e9f3-4601-9d69-91f53ab96ae6" xsi:nil="true"/>
    <OOCacheId xmlns="2958f784-0ef9-4616-b22d-512a8cad1f0d">b6981428-d550-44cb-9f75-011280f101e4</OOCacheId>
    <IsSearchable xmlns="2958f784-0ef9-4616-b22d-512a8cad1f0d">false</IsSearchable>
    <CSXSubmissionMarket xmlns="2958f784-0ef9-4616-b22d-512a8cad1f0d">5</CSXSubmissionMarket>
    <IsDeleted xmlns="2958f784-0ef9-4616-b22d-512a8cad1f0d">false</IsDeleted>
    <EditorialStatus xmlns="2958f784-0ef9-4616-b22d-512a8cad1f0d">Complete</EditorialStatus>
    <ArtSampleDocs xmlns="2958f784-0ef9-4616-b22d-512a8cad1f0d" xsi:nil="true"/>
    <TrustLevel xmlns="2958f784-0ef9-4616-b22d-512a8cad1f0d">2 Community Trusted</TrustLevel>
    <UALocRecommendation xmlns="2958f784-0ef9-4616-b22d-512a8cad1f0d">Localize</UALocRecommendation>
    <Component xmlns="fb5acd76-e9f3-4601-9d69-91f53ab96ae6" xsi:nil="true"/>
    <TPLaunchHelpLinkType xmlns="2958f784-0ef9-4616-b22d-512a8cad1f0d">Template</TPLaunchHelpLinkType>
    <Providers xmlns="2958f784-0ef9-4616-b22d-512a8cad1f0d">PN101960007</Providers>
    <TPAppVersion xmlns="2958f784-0ef9-4616-b22d-512a8cad1f0d" xsi:nil="true"/>
    <VoteCount xmlns="2958f784-0ef9-4616-b22d-512a8cad1f0d" xsi:nil="true"/>
    <APAuthor xmlns="2958f784-0ef9-4616-b22d-512a8cad1f0d">
      <UserInfo>
        <DisplayName>phx\_o14apppool1</DisplayName>
        <AccountId>576</AccountId>
        <AccountType/>
      </UserInfo>
    </APAuthor>
    <ClipArtFilename xmlns="2958f784-0ef9-4616-b22d-512a8cad1f0d" xsi:nil="true"/>
    <Provider xmlns="2958f784-0ef9-4616-b22d-512a8cad1f0d" xsi:nil="true"/>
    <AssetExpire xmlns="2958f784-0ef9-4616-b22d-512a8cad1f0d">2100-01-01T00:00:00+00:00</AssetExpire>
    <AssetType xmlns="2958f784-0ef9-4616-b22d-512a8cad1f0d" xsi:nil="true"/>
    <TPClientViewer xmlns="2958f784-0ef9-4616-b22d-512a8cad1f0d" xsi:nil="true"/>
    <TPInstallLocation xmlns="2958f784-0ef9-4616-b22d-512a8cad1f0d" xsi:nil="true"/>
    <SubmitterId xmlns="2958f784-0ef9-4616-b22d-512a8cad1f0d">S-1-10-0-6-1073778244-1109196800</SubmitterId>
    <ThumbnailAssetId xmlns="2958f784-0ef9-4616-b22d-512a8cad1f0d" xsi:nil="true"/>
    <ApprovalStatus xmlns="2958f784-0ef9-4616-b22d-512a8cad1f0d">ApprovedAutomatic</ApprovalStatus>
    <TPComponent xmlns="2958f784-0ef9-4616-b22d-512a8cad1f0d" xsi:nil="true"/>
    <TPExecutable xmlns="2958f784-0ef9-4616-b22d-512a8cad1f0d" xsi:nil="true"/>
    <LastModifiedDateTime xmlns="2958f784-0ef9-4616-b22d-512a8cad1f0d" xsi:nil="true"/>
    <LastPublishResultLookup xmlns="2958f784-0ef9-4616-b22d-512a8cad1f0d" xsi:nil="true"/>
    <LegacyData xmlns="2958f784-0ef9-4616-b22d-512a8cad1f0d" xsi:nil="true"/>
    <BusinessGroup xmlns="2958f784-0ef9-4616-b22d-512a8cad1f0d" xsi:nil="true"/>
    <SourceTitle xmlns="2958f784-0ef9-4616-b22d-512a8cad1f0d" xsi:nil="true"/>
    <TemplateTemplateType xmlns="2958f784-0ef9-4616-b22d-512a8cad1f0d">PowerPoint 12 Default</TemplateTemplateType>
    <IntlLocPriority xmlns="2958f784-0ef9-4616-b22d-512a8cad1f0d" xsi:nil="true"/>
    <OpenTemplate xmlns="2958f784-0ef9-4616-b22d-512a8cad1f0d">true</OpenTemplate>
    <UAProjectedTotalWords xmlns="2958f784-0ef9-4616-b22d-512a8cad1f0d" xsi:nil="true"/>
    <TPApplication xmlns="2958f784-0ef9-4616-b22d-512a8cad1f0d" xsi:nil="true"/>
    <PrimaryImageGen xmlns="2958f784-0ef9-4616-b22d-512a8cad1f0d">true</PrimaryImageGen>
    <IntlLangReview xmlns="2958f784-0ef9-4616-b22d-512a8cad1f0d" xsi:nil="true"/>
    <MachineTranslated xmlns="2958f784-0ef9-4616-b22d-512a8cad1f0d">false</MachineTranslated>
    <OutputCachingOn xmlns="2958f784-0ef9-4616-b22d-512a8cad1f0d">false</OutputCachingOn>
    <ParentAssetId xmlns="2958f784-0ef9-4616-b22d-512a8cad1f0d">TC101960050</ParentAssetId>
    <TemplateStatus xmlns="2958f784-0ef9-4616-b22d-512a8cad1f0d" xsi:nil="true"/>
    <AcquiredFrom xmlns="2958f784-0ef9-4616-b22d-512a8cad1f0d" xsi:nil="true"/>
    <ContentItem xmlns="2958f784-0ef9-4616-b22d-512a8cad1f0d" xsi:nil="true"/>
    <Markets xmlns="2958f784-0ef9-4616-b22d-512a8cad1f0d">
      <Value>NULL</Value>
    </Markets>
    <OriginAsset xmlns="2958f784-0ef9-4616-b22d-512a8cad1f0d" xsi:nil="true"/>
    <ShowIn xmlns="2958f784-0ef9-4616-b22d-512a8cad1f0d">Show everywhere</ShowIn>
    <EditorialTags xmlns="2958f784-0ef9-4616-b22d-512a8cad1f0d" xsi:nil="true"/>
    <TPLaunchHelpLink xmlns="2958f784-0ef9-4616-b22d-512a8cad1f0d" xsi:nil="true"/>
    <PublishStatusLookup xmlns="2958f784-0ef9-4616-b22d-512a8cad1f0d">
      <Value>329107</Value>
      <Value>634748</Value>
    </PublishStatusLookup>
    <TimesCloned xmlns="2958f784-0ef9-4616-b22d-512a8cad1f0d" xsi:nil="true"/>
    <AverageRating xmlns="2958f784-0ef9-4616-b22d-512a8cad1f0d" xsi:nil="true"/>
    <TPCommandLine xmlns="2958f784-0ef9-4616-b22d-512a8cad1f0d" xsi:nil="true"/>
    <CSXUpdate xmlns="2958f784-0ef9-4616-b22d-512a8cad1f0d">false</CSXUpdate>
    <CSXSubmissionDate xmlns="2958f784-0ef9-4616-b22d-512a8cad1f0d">2010-07-28T01:09:32+00:00</CSXSubmissionDate>
    <IntlLangReviewDate xmlns="2958f784-0ef9-4616-b22d-512a8cad1f0d" xsi:nil="true"/>
    <TPFriendlyName xmlns="2958f784-0ef9-4616-b22d-512a8cad1f0d" xsi:nil="true"/>
    <NumericId xmlns="2958f784-0ef9-4616-b22d-512a8cad1f0d" xsi:nil="true"/>
    <PlannedPubDate xmlns="2958f784-0ef9-4616-b22d-512a8cad1f0d" xsi:nil="true"/>
    <PolicheckWords xmlns="2958f784-0ef9-4616-b22d-512a8cad1f0d" xsi:nil="true"/>
    <PublishTargets xmlns="2958f784-0ef9-4616-b22d-512a8cad1f0d">OfficeOnline</PublishTargets>
    <UALocComments xmlns="2958f784-0ef9-4616-b22d-512a8cad1f0d" xsi:nil="true"/>
    <ApprovalLog xmlns="2958f784-0ef9-4616-b22d-512a8cad1f0d" xsi:nil="true"/>
    <BugNumber xmlns="2958f784-0ef9-4616-b22d-512a8cad1f0d" xsi:nil="true"/>
    <FriendlyTitle xmlns="2958f784-0ef9-4616-b22d-512a8cad1f0d" xsi:nil="true"/>
    <MarketSpecific xmlns="2958f784-0ef9-4616-b22d-512a8cad1f0d">true</MarketSpecific>
    <TPNamespace xmlns="2958f784-0ef9-4616-b22d-512a8cad1f0d" xsi:nil="true"/>
    <UANotes xmlns="2958f784-0ef9-4616-b22d-512a8cad1f0d" xsi:nil="true"/>
    <IntlLangReviewer xmlns="2958f784-0ef9-4616-b22d-512a8cad1f0d" xsi:nil="true"/>
    <UACurrentWords xmlns="2958f784-0ef9-4616-b22d-512a8cad1f0d" xsi:nil="true"/>
    <DirectSourceMarket xmlns="2958f784-0ef9-4616-b22d-512a8cad1f0d" xsi:nil="true"/>
    <DSATActionTaken xmlns="2958f784-0ef9-4616-b22d-512a8cad1f0d" xsi:nil="true"/>
    <APEditor xmlns="2958f784-0ef9-4616-b22d-512a8cad1f0d">
      <UserInfo>
        <DisplayName/>
        <AccountId xsi:nil="true"/>
        <AccountType/>
      </UserInfo>
    </APEditor>
    <Manager xmlns="2958f784-0ef9-4616-b22d-512a8cad1f0d" xsi:nil="true"/>
    <BlockPublish xmlns="2958f784-0ef9-4616-b22d-512a8cad1f0d" xsi:nil="true"/>
    <InternalTagsTaxHTField0 xmlns="2958f784-0ef9-4616-b22d-512a8cad1f0d">
      <Terms xmlns="http://schemas.microsoft.com/office/infopath/2007/PartnerControls"/>
    </InternalTagsTaxHTField0>
    <LocComments xmlns="2958f784-0ef9-4616-b22d-512a8cad1f0d" xsi:nil="true"/>
    <LocProcessedForMarketsLookup xmlns="2958f784-0ef9-4616-b22d-512a8cad1f0d" xsi:nil="true"/>
    <LocalizationTagsTaxHTField0 xmlns="2958f784-0ef9-4616-b22d-512a8cad1f0d">
      <Terms xmlns="http://schemas.microsoft.com/office/infopath/2007/PartnerControls"/>
    </LocalizationTagsTaxHTField0>
    <FeatureTagsTaxHTField0 xmlns="2958f784-0ef9-4616-b22d-512a8cad1f0d">
      <Terms xmlns="http://schemas.microsoft.com/office/infopath/2007/PartnerControls"/>
    </FeatureTagsTaxHTField0>
    <LocOverallLocStatusLookup xmlns="2958f784-0ef9-4616-b22d-512a8cad1f0d" xsi:nil="true"/>
    <LocPublishedLinkedAssetsLookup xmlns="2958f784-0ef9-4616-b22d-512a8cad1f0d" xsi:nil="true"/>
    <LocLastLocAttemptVersionTypeLookup xmlns="2958f784-0ef9-4616-b22d-512a8cad1f0d" xsi:nil="true"/>
    <LocManualTestRequired xmlns="2958f784-0ef9-4616-b22d-512a8cad1f0d" xsi:nil="true"/>
    <RecommendationsModifier xmlns="2958f784-0ef9-4616-b22d-512a8cad1f0d" xsi:nil="true"/>
    <CampaignTagsTaxHTField0 xmlns="2958f784-0ef9-4616-b22d-512a8cad1f0d">
      <Terms xmlns="http://schemas.microsoft.com/office/infopath/2007/PartnerControls"/>
    </CampaignTagsTaxHTField0>
    <LocOverallHandbackStatusLookup xmlns="2958f784-0ef9-4616-b22d-512a8cad1f0d" xsi:nil="true"/>
    <LocProcessedForHandoffsLookup xmlns="2958f784-0ef9-4616-b22d-512a8cad1f0d" xsi:nil="true"/>
    <LocOverallPreviewStatusLookup xmlns="2958f784-0ef9-4616-b22d-512a8cad1f0d" xsi:nil="true"/>
    <LocOverallPublishStatusLookup xmlns="2958f784-0ef9-4616-b22d-512a8cad1f0d" xsi:nil="true"/>
    <TaxCatchAll xmlns="2958f784-0ef9-4616-b22d-512a8cad1f0d"/>
    <LocNewPublishedVersionLookup xmlns="2958f784-0ef9-4616-b22d-512a8cad1f0d" xsi:nil="true"/>
    <LocPublishedDependentAssetsLookup xmlns="2958f784-0ef9-4616-b22d-512a8cad1f0d" xsi:nil="true"/>
    <LocRecommendedHandoff xmlns="2958f784-0ef9-4616-b22d-512a8cad1f0d" xsi:nil="true"/>
    <ScenarioTagsTaxHTField0 xmlns="2958f784-0ef9-4616-b22d-512a8cad1f0d">
      <Terms xmlns="http://schemas.microsoft.com/office/infopath/2007/PartnerControls"/>
    </ScenarioTagsTaxHTField0>
    <LocLastLocAttemptVersionLookup xmlns="2958f784-0ef9-4616-b22d-512a8cad1f0d">253</LocLastLocAttemptVersionLookup>
    <OriginalRelease xmlns="2958f784-0ef9-4616-b22d-512a8cad1f0d">14</OriginalRelease>
    <LocMarketGroupTiers2 xmlns="2958f784-0ef9-4616-b22d-512a8cad1f0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02BC1C-0DFC-4EF4-86F1-C65CE34BE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8f784-0ef9-4616-b22d-512a8cad1f0d"/>
    <ds:schemaRef ds:uri="fb5acd76-e9f3-4601-9d69-91f53ab96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C24755-C8A7-42D5-A931-67F2889861C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fb5acd76-e9f3-4601-9d69-91f53ab96ae6"/>
    <ds:schemaRef ds:uri="http://purl.org/dc/elements/1.1/"/>
    <ds:schemaRef ds:uri="http://schemas.microsoft.com/office/infopath/2007/PartnerControls"/>
    <ds:schemaRef ds:uri="2958f784-0ef9-4616-b22d-512a8cad1f0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A7B65D-C1D1-456C-A78B-DA4CF03683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61488</TotalTime>
  <Words>1725</Words>
  <Application>Microsoft Office PowerPoint</Application>
  <PresentationFormat>Presentación en pantalla (4:3)</PresentationFormat>
  <Paragraphs>303</Paragraphs>
  <Slides>42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2" baseType="lpstr">
      <vt:lpstr>Arial</vt:lpstr>
      <vt:lpstr>Calibri</vt:lpstr>
      <vt:lpstr>Cambria Math</vt:lpstr>
      <vt:lpstr>Eurostile-Reg</vt:lpstr>
      <vt:lpstr>Google Sans</vt:lpstr>
      <vt:lpstr>GreekC</vt:lpstr>
      <vt:lpstr>Times New Roman</vt:lpstr>
      <vt:lpstr>Trebuchet MS</vt:lpstr>
      <vt:lpstr>Wingdings 3</vt:lpstr>
      <vt:lpstr>1_Faceta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TESIS DOCTORAL</dc:title>
  <dc:creator>Rodolfo Méndez</dc:creator>
  <cp:lastModifiedBy>Rodolfo Méndez</cp:lastModifiedBy>
  <cp:revision>231</cp:revision>
  <cp:lastPrinted>2024-08-20T04:40:51Z</cp:lastPrinted>
  <dcterms:created xsi:type="dcterms:W3CDTF">2023-10-20T14:23:00Z</dcterms:created>
  <dcterms:modified xsi:type="dcterms:W3CDTF">2024-09-26T03:25:11Z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0x010100DE95A0C693CEB341887D38A4A2B58B45040072C752107C5A7B47AA91A1EE638E6F1F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53;#PowerPoint 12;#407;#PowerPoint 14</vt:lpwstr>
  </property>
  <property fmtid="{D5CDD505-2E9C-101B-9397-08002B2CF9AE}" pid="7" name="PolicheckCounter">
    <vt:i4>1</vt:i4>
  </property>
  <property fmtid="{D5CDD505-2E9C-101B-9397-08002B2CF9AE}" pid="8" name="ImageGenTimestamp">
    <vt:filetime>2010-07-28T01:09:32Z</vt:filetime>
  </property>
  <property fmtid="{D5CDD505-2E9C-101B-9397-08002B2CF9AE}" pid="9" name="PolicheckTimestamp">
    <vt:filetime>2011-04-27T18:30:34Z</vt:filetime>
  </property>
  <property fmtid="{D5CDD505-2E9C-101B-9397-08002B2CF9AE}" pid="10" name="Order">
    <vt:r8>12537500</vt:r8>
  </property>
</Properties>
</file>